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1" r:id="rId3"/>
    <p:sldId id="258" r:id="rId4"/>
    <p:sldId id="262" r:id="rId5"/>
    <p:sldId id="267" r:id="rId6"/>
    <p:sldId id="257" r:id="rId7"/>
    <p:sldId id="268" r:id="rId8"/>
    <p:sldId id="256" r:id="rId9"/>
    <p:sldId id="264" r:id="rId10"/>
    <p:sldId id="265" r:id="rId11"/>
    <p:sldId id="266"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7" d="100"/>
          <a:sy n="117" d="100"/>
        </p:scale>
        <p:origin x="-35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969CF1A-355F-4749-9A75-722401770269}" type="datetimeFigureOut">
              <a:rPr lang="en-GB" smtClean="0"/>
              <a:t>08/11/2018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2740200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969CF1A-355F-4749-9A75-722401770269}" type="datetimeFigureOut">
              <a:rPr lang="en-GB" smtClean="0"/>
              <a:t>08/11/2018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460831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969CF1A-355F-4749-9A75-722401770269}" type="datetimeFigureOut">
              <a:rPr lang="en-GB" smtClean="0"/>
              <a:t>08/11/2018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3193938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969CF1A-355F-4749-9A75-722401770269}" type="datetimeFigureOut">
              <a:rPr lang="en-GB" smtClean="0"/>
              <a:t>08/11/2018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1487410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69CF1A-355F-4749-9A75-722401770269}" type="datetimeFigureOut">
              <a:rPr lang="en-GB" smtClean="0"/>
              <a:t>08/11/2018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3808841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969CF1A-355F-4749-9A75-722401770269}" type="datetimeFigureOut">
              <a:rPr lang="en-GB" smtClean="0"/>
              <a:t>08/11/2018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3747655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969CF1A-355F-4749-9A75-722401770269}" type="datetimeFigureOut">
              <a:rPr lang="en-GB" smtClean="0"/>
              <a:t>08/11/2018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1996626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969CF1A-355F-4749-9A75-722401770269}" type="datetimeFigureOut">
              <a:rPr lang="en-GB" smtClean="0"/>
              <a:t>08/11/2018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4041893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69CF1A-355F-4749-9A75-722401770269}" type="datetimeFigureOut">
              <a:rPr lang="en-GB" smtClean="0"/>
              <a:t>08/11/2018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3431856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69CF1A-355F-4749-9A75-722401770269}" type="datetimeFigureOut">
              <a:rPr lang="en-GB" smtClean="0"/>
              <a:t>08/11/2018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3131220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69CF1A-355F-4749-9A75-722401770269}" type="datetimeFigureOut">
              <a:rPr lang="en-GB" smtClean="0"/>
              <a:t>08/11/2018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E67A4B-258D-4DFF-ACED-5C3E0258304D}" type="slidenum">
              <a:rPr lang="en-GB" smtClean="0"/>
              <a:t>‹#›</a:t>
            </a:fld>
            <a:endParaRPr lang="en-GB"/>
          </a:p>
        </p:txBody>
      </p:sp>
    </p:spTree>
    <p:extLst>
      <p:ext uri="{BB962C8B-B14F-4D97-AF65-F5344CB8AC3E}">
        <p14:creationId xmlns:p14="http://schemas.microsoft.com/office/powerpoint/2010/main" val="2772143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9CF1A-355F-4749-9A75-722401770269}" type="datetimeFigureOut">
              <a:rPr lang="en-GB" smtClean="0"/>
              <a:t>08/11/2018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67A4B-258D-4DFF-ACED-5C3E0258304D}" type="slidenum">
              <a:rPr lang="en-GB" smtClean="0"/>
              <a:t>‹#›</a:t>
            </a:fld>
            <a:endParaRPr lang="en-GB"/>
          </a:p>
        </p:txBody>
      </p:sp>
    </p:spTree>
    <p:extLst>
      <p:ext uri="{BB962C8B-B14F-4D97-AF65-F5344CB8AC3E}">
        <p14:creationId xmlns:p14="http://schemas.microsoft.com/office/powerpoint/2010/main" val="1095491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8EBB7D-A71E-47BE-83A5-27F391E2C692}"/>
              </a:ext>
            </a:extLst>
          </p:cNvPr>
          <p:cNvSpPr>
            <a:spLocks noGrp="1"/>
          </p:cNvSpPr>
          <p:nvPr>
            <p:ph type="ctrTitle"/>
          </p:nvPr>
        </p:nvSpPr>
        <p:spPr/>
        <p:txBody>
          <a:bodyPr>
            <a:normAutofit fontScale="90000"/>
          </a:bodyPr>
          <a:lstStyle/>
          <a:p>
            <a:r>
              <a:rPr lang="en-GB" dirty="0"/>
              <a:t>Calibration of building energy models from BMS bulk logging and analytics software</a:t>
            </a:r>
          </a:p>
        </p:txBody>
      </p:sp>
    </p:spTree>
    <p:extLst>
      <p:ext uri="{BB962C8B-B14F-4D97-AF65-F5344CB8AC3E}">
        <p14:creationId xmlns:p14="http://schemas.microsoft.com/office/powerpoint/2010/main" val="3908532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1950" y="255270"/>
            <a:ext cx="3771900" cy="369332"/>
          </a:xfrm>
          <a:prstGeom prst="rect">
            <a:avLst/>
          </a:prstGeom>
          <a:noFill/>
        </p:spPr>
        <p:txBody>
          <a:bodyPr wrap="square" rtlCol="0">
            <a:spAutoFit/>
          </a:bodyPr>
          <a:lstStyle/>
          <a:p>
            <a:r>
              <a:rPr lang="en-GB" dirty="0" smtClean="0"/>
              <a:t>Office humidity control</a:t>
            </a:r>
            <a:endParaRPr lang="en-GB" dirty="0"/>
          </a:p>
        </p:txBody>
      </p:sp>
      <p:pic>
        <p:nvPicPr>
          <p:cNvPr id="8" name="Picture 7"/>
          <p:cNvPicPr/>
          <p:nvPr/>
        </p:nvPicPr>
        <p:blipFill>
          <a:blip r:embed="rId2"/>
          <a:stretch>
            <a:fillRect/>
          </a:stretch>
        </p:blipFill>
        <p:spPr>
          <a:xfrm>
            <a:off x="5646420" y="255270"/>
            <a:ext cx="6431280" cy="3322320"/>
          </a:xfrm>
          <a:prstGeom prst="rect">
            <a:avLst/>
          </a:prstGeom>
        </p:spPr>
      </p:pic>
      <p:pic>
        <p:nvPicPr>
          <p:cNvPr id="9" name="Picture 8"/>
          <p:cNvPicPr/>
          <p:nvPr/>
        </p:nvPicPr>
        <p:blipFill>
          <a:blip r:embed="rId3"/>
          <a:stretch>
            <a:fillRect/>
          </a:stretch>
        </p:blipFill>
        <p:spPr>
          <a:xfrm>
            <a:off x="5646420" y="3817620"/>
            <a:ext cx="6637020" cy="2990612"/>
          </a:xfrm>
          <a:prstGeom prst="rect">
            <a:avLst/>
          </a:prstGeom>
        </p:spPr>
      </p:pic>
      <p:sp>
        <p:nvSpPr>
          <p:cNvPr id="11" name="TextBox 10"/>
          <p:cNvSpPr txBox="1"/>
          <p:nvPr/>
        </p:nvSpPr>
        <p:spPr>
          <a:xfrm>
            <a:off x="361950" y="857250"/>
            <a:ext cx="4255770" cy="4770537"/>
          </a:xfrm>
          <a:prstGeom prst="rect">
            <a:avLst/>
          </a:prstGeom>
          <a:noFill/>
        </p:spPr>
        <p:txBody>
          <a:bodyPr wrap="square" rtlCol="0">
            <a:spAutoFit/>
          </a:bodyPr>
          <a:lstStyle/>
          <a:p>
            <a:r>
              <a:rPr lang="en-GB" sz="1600" dirty="0" smtClean="0"/>
              <a:t>The as commissioned office humidity control was based on supply air absolute humidity being controlled to between 5.3g/kg and 6.3g/kg. this resulted in the office humidity being below 40% for long periods through the year and even below 30% for a significant time.</a:t>
            </a:r>
          </a:p>
          <a:p>
            <a:endParaRPr lang="en-GB" sz="1600" dirty="0"/>
          </a:p>
          <a:p>
            <a:r>
              <a:rPr lang="en-GB" sz="1600" dirty="0" smtClean="0"/>
              <a:t>Simulations suggested that control of return air absolute humidity between 7.3g/kg and 8.9g/kg would make a significant improvement in office humidity levels.</a:t>
            </a:r>
          </a:p>
          <a:p>
            <a:endParaRPr lang="en-GB" sz="1600" dirty="0"/>
          </a:p>
          <a:p>
            <a:r>
              <a:rPr lang="en-GB" sz="1600" dirty="0" smtClean="0"/>
              <a:t>This strategy has been implemented and office space conditions have improved as predicted.</a:t>
            </a:r>
          </a:p>
          <a:p>
            <a:endParaRPr lang="en-GB" sz="1600" dirty="0"/>
          </a:p>
          <a:p>
            <a:r>
              <a:rPr lang="en-GB" sz="1600" dirty="0" smtClean="0"/>
              <a:t>Besides the improvement in occupant well being, the change in control strategy is predicted to save £61,550 per year.</a:t>
            </a:r>
          </a:p>
          <a:p>
            <a:endParaRPr lang="en-GB" sz="1600" dirty="0"/>
          </a:p>
        </p:txBody>
      </p:sp>
      <p:sp>
        <p:nvSpPr>
          <p:cNvPr id="12" name="TextBox 11"/>
          <p:cNvSpPr txBox="1"/>
          <p:nvPr/>
        </p:nvSpPr>
        <p:spPr>
          <a:xfrm>
            <a:off x="7795260" y="2286000"/>
            <a:ext cx="2548890" cy="523220"/>
          </a:xfrm>
          <a:prstGeom prst="rect">
            <a:avLst/>
          </a:prstGeom>
          <a:noFill/>
        </p:spPr>
        <p:txBody>
          <a:bodyPr wrap="square" rtlCol="0">
            <a:spAutoFit/>
          </a:bodyPr>
          <a:lstStyle/>
          <a:p>
            <a:r>
              <a:rPr lang="en-GB" sz="1400" dirty="0" smtClean="0"/>
              <a:t>Office humidity during occupied </a:t>
            </a:r>
            <a:r>
              <a:rPr lang="en-GB" sz="1400" dirty="0" smtClean="0"/>
              <a:t>hours </a:t>
            </a:r>
            <a:r>
              <a:rPr lang="en-GB" sz="1400" dirty="0" smtClean="0"/>
              <a:t>with supply air control</a:t>
            </a:r>
            <a:endParaRPr lang="en-GB" sz="1400" dirty="0"/>
          </a:p>
        </p:txBody>
      </p:sp>
      <p:sp>
        <p:nvSpPr>
          <p:cNvPr id="13" name="TextBox 12"/>
          <p:cNvSpPr txBox="1"/>
          <p:nvPr/>
        </p:nvSpPr>
        <p:spPr>
          <a:xfrm>
            <a:off x="7879080" y="5608320"/>
            <a:ext cx="2548890" cy="523220"/>
          </a:xfrm>
          <a:prstGeom prst="rect">
            <a:avLst/>
          </a:prstGeom>
          <a:noFill/>
        </p:spPr>
        <p:txBody>
          <a:bodyPr wrap="square" rtlCol="0">
            <a:spAutoFit/>
          </a:bodyPr>
          <a:lstStyle/>
          <a:p>
            <a:r>
              <a:rPr lang="en-GB" sz="1400" dirty="0" smtClean="0"/>
              <a:t>Office humidity during occupied </a:t>
            </a:r>
            <a:r>
              <a:rPr lang="en-GB" sz="1400" dirty="0" smtClean="0"/>
              <a:t>hours </a:t>
            </a:r>
            <a:r>
              <a:rPr lang="en-GB" sz="1400" dirty="0" smtClean="0"/>
              <a:t>with return air control</a:t>
            </a:r>
            <a:endParaRPr lang="en-GB" sz="1400" dirty="0"/>
          </a:p>
        </p:txBody>
      </p:sp>
    </p:spTree>
    <p:extLst>
      <p:ext uri="{BB962C8B-B14F-4D97-AF65-F5344CB8AC3E}">
        <p14:creationId xmlns:p14="http://schemas.microsoft.com/office/powerpoint/2010/main" val="2872313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2910" y="320040"/>
            <a:ext cx="6732270" cy="369332"/>
          </a:xfrm>
          <a:prstGeom prst="rect">
            <a:avLst/>
          </a:prstGeom>
          <a:noFill/>
        </p:spPr>
        <p:txBody>
          <a:bodyPr wrap="square" rtlCol="0">
            <a:spAutoFit/>
          </a:bodyPr>
          <a:lstStyle/>
          <a:p>
            <a:r>
              <a:rPr lang="en-GB" dirty="0" smtClean="0"/>
              <a:t>Further office comfort improvement and energy savings</a:t>
            </a:r>
            <a:endParaRPr lang="en-GB" dirty="0"/>
          </a:p>
        </p:txBody>
      </p:sp>
      <p:sp>
        <p:nvSpPr>
          <p:cNvPr id="5" name="TextBox 4"/>
          <p:cNvSpPr txBox="1"/>
          <p:nvPr/>
        </p:nvSpPr>
        <p:spPr>
          <a:xfrm>
            <a:off x="537210" y="948690"/>
            <a:ext cx="11098530" cy="3046988"/>
          </a:xfrm>
          <a:prstGeom prst="rect">
            <a:avLst/>
          </a:prstGeom>
          <a:noFill/>
        </p:spPr>
        <p:txBody>
          <a:bodyPr wrap="square" rtlCol="0">
            <a:spAutoFit/>
          </a:bodyPr>
          <a:lstStyle/>
          <a:p>
            <a:r>
              <a:rPr lang="en-GB" sz="1600" dirty="0" smtClean="0"/>
              <a:t>There are two main issues with the office FCU operation which </a:t>
            </a:r>
            <a:r>
              <a:rPr lang="en-GB" sz="1600" dirty="0" smtClean="0"/>
              <a:t>affect </a:t>
            </a:r>
            <a:r>
              <a:rPr lang="en-GB" sz="1600" dirty="0" smtClean="0"/>
              <a:t>comfort and energy consumption; ‘hunting’, due to too small a FCU </a:t>
            </a:r>
            <a:r>
              <a:rPr lang="en-GB" sz="1600" dirty="0" err="1" smtClean="0"/>
              <a:t>deadband</a:t>
            </a:r>
            <a:r>
              <a:rPr lang="en-GB" sz="1600" dirty="0" smtClean="0"/>
              <a:t> setting, and secondly, local difference in thermostat control </a:t>
            </a:r>
            <a:r>
              <a:rPr lang="en-GB" sz="1600" dirty="0" smtClean="0"/>
              <a:t>settings (</a:t>
            </a:r>
            <a:r>
              <a:rPr lang="en-GB" sz="1600" dirty="0" smtClean="0"/>
              <a:t>as set by occupants). These issues are modelled by an overlapping control band on heating and cooling for the FCU. The NG Bailey strategy is to re-set the thermostat setting </a:t>
            </a:r>
            <a:r>
              <a:rPr lang="en-GB" sz="1600" dirty="0" smtClean="0"/>
              <a:t>and </a:t>
            </a:r>
            <a:r>
              <a:rPr lang="en-GB" sz="1600" dirty="0" smtClean="0"/>
              <a:t>increase the </a:t>
            </a:r>
            <a:r>
              <a:rPr lang="en-GB" sz="1600" dirty="0" err="1" smtClean="0"/>
              <a:t>deadband</a:t>
            </a:r>
            <a:r>
              <a:rPr lang="en-GB" sz="1600" dirty="0" smtClean="0"/>
              <a:t> by 0.5C to 1C.</a:t>
            </a:r>
          </a:p>
          <a:p>
            <a:endParaRPr lang="en-GB" sz="1600" dirty="0"/>
          </a:p>
          <a:p>
            <a:r>
              <a:rPr lang="en-GB" sz="1600" dirty="0" smtClean="0"/>
              <a:t>When these were implemented in the Tas model the results showed an energy saving of £150,000 and a significant improvement in occupant comfort.</a:t>
            </a:r>
          </a:p>
          <a:p>
            <a:endParaRPr lang="en-GB" sz="1600" dirty="0"/>
          </a:p>
          <a:p>
            <a:r>
              <a:rPr lang="en-GB" sz="1600" dirty="0" smtClean="0"/>
              <a:t>This aspect of the project has been important in prompting the development of more advanced FCU modelling to take account of the effects of poor </a:t>
            </a:r>
            <a:r>
              <a:rPr lang="en-GB" sz="1600" dirty="0" err="1" smtClean="0"/>
              <a:t>deadband</a:t>
            </a:r>
            <a:r>
              <a:rPr lang="en-GB" sz="1600" dirty="0" smtClean="0"/>
              <a:t> control and </a:t>
            </a:r>
            <a:r>
              <a:rPr lang="en-GB" sz="1600" dirty="0" err="1" smtClean="0"/>
              <a:t>setpoint</a:t>
            </a:r>
            <a:r>
              <a:rPr lang="en-GB" sz="1600" dirty="0" smtClean="0"/>
              <a:t> variations.</a:t>
            </a:r>
          </a:p>
          <a:p>
            <a:endParaRPr lang="en-GB" sz="1600" dirty="0"/>
          </a:p>
          <a:p>
            <a:endParaRPr lang="en-GB" sz="1600" dirty="0"/>
          </a:p>
        </p:txBody>
      </p:sp>
    </p:spTree>
    <p:extLst>
      <p:ext uri="{BB962C8B-B14F-4D97-AF65-F5344CB8AC3E}">
        <p14:creationId xmlns:p14="http://schemas.microsoft.com/office/powerpoint/2010/main" val="2183665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203738-AC45-44AA-9970-6C0E2A065271}"/>
              </a:ext>
            </a:extLst>
          </p:cNvPr>
          <p:cNvSpPr>
            <a:spLocks noGrp="1"/>
          </p:cNvSpPr>
          <p:nvPr>
            <p:ph type="title"/>
          </p:nvPr>
        </p:nvSpPr>
        <p:spPr/>
        <p:txBody>
          <a:bodyPr>
            <a:normAutofit/>
          </a:bodyPr>
          <a:lstStyle/>
          <a:p>
            <a:r>
              <a:rPr lang="en-GB" sz="1800" dirty="0"/>
              <a:t>Ground loop optimisation</a:t>
            </a:r>
          </a:p>
        </p:txBody>
      </p:sp>
      <p:sp>
        <p:nvSpPr>
          <p:cNvPr id="3" name="TextBox 2">
            <a:extLst>
              <a:ext uri="{FF2B5EF4-FFF2-40B4-BE49-F238E27FC236}">
                <a16:creationId xmlns:a16="http://schemas.microsoft.com/office/drawing/2014/main" xmlns="" id="{95DC4017-E825-4DB6-BFE6-C81A55F1E506}"/>
              </a:ext>
            </a:extLst>
          </p:cNvPr>
          <p:cNvSpPr txBox="1"/>
          <p:nvPr/>
        </p:nvSpPr>
        <p:spPr>
          <a:xfrm>
            <a:off x="838200" y="1690688"/>
            <a:ext cx="5012094" cy="1107996"/>
          </a:xfrm>
          <a:prstGeom prst="rect">
            <a:avLst/>
          </a:prstGeom>
          <a:noFill/>
        </p:spPr>
        <p:txBody>
          <a:bodyPr wrap="square" rtlCol="0">
            <a:spAutoFit/>
          </a:bodyPr>
          <a:lstStyle/>
          <a:p>
            <a:r>
              <a:rPr lang="en-GB" sz="1600" dirty="0"/>
              <a:t>Because of the variation in heat pump performance (shown to the right). Selecting an optimum control </a:t>
            </a:r>
            <a:r>
              <a:rPr lang="en-GB" sz="1600" dirty="0" smtClean="0"/>
              <a:t>strategy </a:t>
            </a:r>
            <a:r>
              <a:rPr lang="en-GB" sz="1600" dirty="0"/>
              <a:t>for controlling ground loop </a:t>
            </a:r>
            <a:r>
              <a:rPr lang="en-GB" sz="1600" dirty="0" smtClean="0"/>
              <a:t>temperature </a:t>
            </a:r>
            <a:r>
              <a:rPr lang="en-GB" sz="1600" dirty="0"/>
              <a:t>is non-trivial</a:t>
            </a:r>
            <a:r>
              <a:rPr lang="en-GB" dirty="0"/>
              <a:t>.</a:t>
            </a:r>
          </a:p>
        </p:txBody>
      </p:sp>
      <p:sp>
        <p:nvSpPr>
          <p:cNvPr id="4" name="TextBox 3">
            <a:extLst>
              <a:ext uri="{FF2B5EF4-FFF2-40B4-BE49-F238E27FC236}">
                <a16:creationId xmlns:a16="http://schemas.microsoft.com/office/drawing/2014/main" xmlns="" id="{D0C60CC1-F197-478B-BC52-22ADF6913CD5}"/>
              </a:ext>
            </a:extLst>
          </p:cNvPr>
          <p:cNvSpPr txBox="1"/>
          <p:nvPr/>
        </p:nvSpPr>
        <p:spPr>
          <a:xfrm>
            <a:off x="838199" y="2967334"/>
            <a:ext cx="5012093" cy="584775"/>
          </a:xfrm>
          <a:prstGeom prst="rect">
            <a:avLst/>
          </a:prstGeom>
          <a:noFill/>
        </p:spPr>
        <p:txBody>
          <a:bodyPr wrap="square" rtlCol="0">
            <a:spAutoFit/>
          </a:bodyPr>
          <a:lstStyle/>
          <a:p>
            <a:r>
              <a:rPr lang="en-GB" sz="1600" dirty="0"/>
              <a:t>A parametric study, varying setpoint and size of control band, gives an indication of the best approach.</a:t>
            </a:r>
          </a:p>
        </p:txBody>
      </p:sp>
      <p:pic>
        <p:nvPicPr>
          <p:cNvPr id="5" name="Picture 4">
            <a:extLst>
              <a:ext uri="{FF2B5EF4-FFF2-40B4-BE49-F238E27FC236}">
                <a16:creationId xmlns:a16="http://schemas.microsoft.com/office/drawing/2014/main" xmlns="" id="{7FC56A31-1A81-43BE-B2A6-9F5C9D1F15E4}"/>
              </a:ext>
            </a:extLst>
          </p:cNvPr>
          <p:cNvPicPr>
            <a:picLocks noChangeAspect="1"/>
          </p:cNvPicPr>
          <p:nvPr/>
        </p:nvPicPr>
        <p:blipFill>
          <a:blip r:embed="rId2"/>
          <a:stretch>
            <a:fillRect/>
          </a:stretch>
        </p:blipFill>
        <p:spPr>
          <a:xfrm>
            <a:off x="6659458" y="1277811"/>
            <a:ext cx="5088597" cy="5430416"/>
          </a:xfrm>
          <a:prstGeom prst="rect">
            <a:avLst/>
          </a:prstGeom>
        </p:spPr>
      </p:pic>
      <p:pic>
        <p:nvPicPr>
          <p:cNvPr id="6" name="Picture 5">
            <a:extLst>
              <a:ext uri="{FF2B5EF4-FFF2-40B4-BE49-F238E27FC236}">
                <a16:creationId xmlns:a16="http://schemas.microsoft.com/office/drawing/2014/main" xmlns="" id="{814D3B42-1AA1-41C3-8697-B5F3F21BA332}"/>
              </a:ext>
            </a:extLst>
          </p:cNvPr>
          <p:cNvPicPr>
            <a:picLocks noChangeAspect="1"/>
          </p:cNvPicPr>
          <p:nvPr/>
        </p:nvPicPr>
        <p:blipFill>
          <a:blip r:embed="rId3"/>
          <a:stretch>
            <a:fillRect/>
          </a:stretch>
        </p:blipFill>
        <p:spPr>
          <a:xfrm>
            <a:off x="6569717" y="48337"/>
            <a:ext cx="5178338" cy="1959138"/>
          </a:xfrm>
          <a:prstGeom prst="rect">
            <a:avLst/>
          </a:prstGeom>
        </p:spPr>
      </p:pic>
      <p:graphicFrame>
        <p:nvGraphicFramePr>
          <p:cNvPr id="7" name="Table 6">
            <a:extLst>
              <a:ext uri="{FF2B5EF4-FFF2-40B4-BE49-F238E27FC236}">
                <a16:creationId xmlns:a16="http://schemas.microsoft.com/office/drawing/2014/main" xmlns="" id="{7E6301A0-E398-43FB-97D7-0310C62DC546}"/>
              </a:ext>
            </a:extLst>
          </p:cNvPr>
          <p:cNvGraphicFramePr>
            <a:graphicFrameLocks noGrp="1"/>
          </p:cNvGraphicFramePr>
          <p:nvPr>
            <p:extLst>
              <p:ext uri="{D42A27DB-BD31-4B8C-83A1-F6EECF244321}">
                <p14:modId xmlns:p14="http://schemas.microsoft.com/office/powerpoint/2010/main" val="251061593"/>
              </p:ext>
            </p:extLst>
          </p:nvPr>
        </p:nvGraphicFramePr>
        <p:xfrm>
          <a:off x="838199" y="5286172"/>
          <a:ext cx="3657600" cy="9525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xmlns="" val="590442708"/>
                    </a:ext>
                  </a:extLst>
                </a:gridCol>
                <a:gridCol w="609600">
                  <a:extLst>
                    <a:ext uri="{9D8B030D-6E8A-4147-A177-3AD203B41FA5}">
                      <a16:colId xmlns:a16="http://schemas.microsoft.com/office/drawing/2014/main" xmlns="" val="127697546"/>
                    </a:ext>
                  </a:extLst>
                </a:gridCol>
                <a:gridCol w="609600">
                  <a:extLst>
                    <a:ext uri="{9D8B030D-6E8A-4147-A177-3AD203B41FA5}">
                      <a16:colId xmlns:a16="http://schemas.microsoft.com/office/drawing/2014/main" xmlns="" val="2599897007"/>
                    </a:ext>
                  </a:extLst>
                </a:gridCol>
                <a:gridCol w="609600">
                  <a:extLst>
                    <a:ext uri="{9D8B030D-6E8A-4147-A177-3AD203B41FA5}">
                      <a16:colId xmlns:a16="http://schemas.microsoft.com/office/drawing/2014/main" xmlns="" val="1659481656"/>
                    </a:ext>
                  </a:extLst>
                </a:gridCol>
                <a:gridCol w="609600">
                  <a:extLst>
                    <a:ext uri="{9D8B030D-6E8A-4147-A177-3AD203B41FA5}">
                      <a16:colId xmlns:a16="http://schemas.microsoft.com/office/drawing/2014/main" xmlns="" val="2720651928"/>
                    </a:ext>
                  </a:extLst>
                </a:gridCol>
                <a:gridCol w="609600">
                  <a:extLst>
                    <a:ext uri="{9D8B030D-6E8A-4147-A177-3AD203B41FA5}">
                      <a16:colId xmlns:a16="http://schemas.microsoft.com/office/drawing/2014/main" xmlns="" val="1086880386"/>
                    </a:ext>
                  </a:extLst>
                </a:gridCol>
              </a:tblGrid>
              <a:tr h="190500">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Setpoint</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080145189"/>
                  </a:ext>
                </a:extLst>
              </a:tr>
              <a:tr h="190500">
                <a:tc>
                  <a:txBody>
                    <a:bodyPr/>
                    <a:lstStyle/>
                    <a:p>
                      <a:pPr algn="l" fontAlgn="b"/>
                      <a:r>
                        <a:rPr lang="en-GB" sz="1100" u="none" strike="noStrike">
                          <a:effectLst/>
                        </a:rPr>
                        <a:t>Band</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16</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13</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19</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22</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294521616"/>
                  </a:ext>
                </a:extLst>
              </a:tr>
              <a:tr h="190500">
                <a:tc>
                  <a:txBody>
                    <a:bodyPr/>
                    <a:lstStyle/>
                    <a:p>
                      <a:pPr algn="r" fontAlgn="b"/>
                      <a:r>
                        <a:rPr lang="en-GB" sz="1100" u="none" strike="noStrike">
                          <a:effectLst/>
                        </a:rPr>
                        <a:t>27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a:effectLst/>
                        </a:rPr>
                        <a:t>0.00%</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03308502"/>
                  </a:ext>
                </a:extLst>
              </a:tr>
              <a:tr h="190500">
                <a:tc>
                  <a:txBody>
                    <a:bodyPr/>
                    <a:lstStyle/>
                    <a:p>
                      <a:pPr algn="r" fontAlgn="b"/>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smtClean="0">
                          <a:effectLst/>
                        </a:rPr>
                        <a:t>-0.85%</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smtClean="0">
                          <a:effectLst/>
                        </a:rPr>
                        <a:t>3.14%</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smtClean="0">
                          <a:effectLst/>
                        </a:rPr>
                        <a:t>0.87%</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910322368"/>
                  </a:ext>
                </a:extLst>
              </a:tr>
              <a:tr h="190500">
                <a:tc>
                  <a:txBody>
                    <a:bodyPr/>
                    <a:lstStyle/>
                    <a:p>
                      <a:pPr algn="r" fontAlgn="b"/>
                      <a:r>
                        <a:rPr lang="en-GB" sz="1100" u="none" strike="noStrike" dirty="0" smtClean="0">
                          <a:effectLst/>
                        </a:rPr>
                        <a:t>0</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smtClean="0">
                          <a:effectLst/>
                        </a:rPr>
                        <a:t>47.1%</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smtClean="0">
                          <a:effectLst/>
                        </a:rPr>
                        <a:t>49.82%</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smtClean="0">
                          <a:effectLst/>
                        </a:rPr>
                        <a:t>42.82%</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smtClean="0">
                          <a:effectLst/>
                        </a:rPr>
                        <a:t>41.55%</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dirty="0" smtClean="0">
                          <a:effectLst/>
                        </a:rPr>
                        <a:t>45.63%</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721971552"/>
                  </a:ext>
                </a:extLst>
              </a:tr>
            </a:tbl>
          </a:graphicData>
        </a:graphic>
      </p:graphicFrame>
      <p:sp>
        <p:nvSpPr>
          <p:cNvPr id="8" name="TextBox 7">
            <a:extLst>
              <a:ext uri="{FF2B5EF4-FFF2-40B4-BE49-F238E27FC236}">
                <a16:creationId xmlns:a16="http://schemas.microsoft.com/office/drawing/2014/main" xmlns="" id="{79435A74-9A05-4A39-BA10-AD1E763764AD}"/>
              </a:ext>
            </a:extLst>
          </p:cNvPr>
          <p:cNvSpPr txBox="1"/>
          <p:nvPr/>
        </p:nvSpPr>
        <p:spPr>
          <a:xfrm>
            <a:off x="838199" y="3993019"/>
            <a:ext cx="5012093" cy="830997"/>
          </a:xfrm>
          <a:prstGeom prst="rect">
            <a:avLst/>
          </a:prstGeom>
          <a:noFill/>
        </p:spPr>
        <p:txBody>
          <a:bodyPr wrap="square" rtlCol="0">
            <a:spAutoFit/>
          </a:bodyPr>
          <a:lstStyle/>
          <a:p>
            <a:r>
              <a:rPr lang="en-GB" sz="1600" dirty="0"/>
              <a:t>Starting with a base case of 16C setpoint and a band of </a:t>
            </a:r>
            <a:r>
              <a:rPr lang="en-GB" sz="1600" dirty="0" smtClean="0"/>
              <a:t>27C, the </a:t>
            </a:r>
            <a:r>
              <a:rPr lang="en-GB" sz="1600" dirty="0"/>
              <a:t>following table shows the percentage energy reduction (or increase) for each alternative.</a:t>
            </a:r>
          </a:p>
        </p:txBody>
      </p:sp>
    </p:spTree>
    <p:extLst>
      <p:ext uri="{BB962C8B-B14F-4D97-AF65-F5344CB8AC3E}">
        <p14:creationId xmlns:p14="http://schemas.microsoft.com/office/powerpoint/2010/main" val="1821556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0CF33-D700-4931-9EC2-3EB017F02F8D}"/>
              </a:ext>
            </a:extLst>
          </p:cNvPr>
          <p:cNvSpPr>
            <a:spLocks noGrp="1"/>
          </p:cNvSpPr>
          <p:nvPr>
            <p:ph type="title"/>
          </p:nvPr>
        </p:nvSpPr>
        <p:spPr/>
        <p:txBody>
          <a:bodyPr/>
          <a:lstStyle/>
          <a:p>
            <a:r>
              <a:rPr lang="en-GB" dirty="0" smtClean="0"/>
              <a:t>Project Building -- One </a:t>
            </a:r>
            <a:r>
              <a:rPr lang="en-GB" dirty="0"/>
              <a:t>New Change</a:t>
            </a:r>
          </a:p>
        </p:txBody>
      </p:sp>
      <p:pic>
        <p:nvPicPr>
          <p:cNvPr id="2050" name="Picture 2" descr="Image result for one new change">
            <a:extLst>
              <a:ext uri="{FF2B5EF4-FFF2-40B4-BE49-F238E27FC236}">
                <a16:creationId xmlns:a16="http://schemas.microsoft.com/office/drawing/2014/main" xmlns="" id="{6D4F44CA-BDDF-412F-AD4D-08E557855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39911"/>
            <a:ext cx="4536233" cy="33985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9277F1A9-5718-4542-B864-268EEDA8BE59}"/>
              </a:ext>
            </a:extLst>
          </p:cNvPr>
          <p:cNvPicPr>
            <a:picLocks noChangeAspect="1"/>
          </p:cNvPicPr>
          <p:nvPr/>
        </p:nvPicPr>
        <p:blipFill>
          <a:blip r:embed="rId3"/>
          <a:stretch>
            <a:fillRect/>
          </a:stretch>
        </p:blipFill>
        <p:spPr>
          <a:xfrm>
            <a:off x="5909899" y="1539910"/>
            <a:ext cx="4908434" cy="3398575"/>
          </a:xfrm>
          <a:prstGeom prst="rect">
            <a:avLst/>
          </a:prstGeom>
        </p:spPr>
      </p:pic>
      <p:sp>
        <p:nvSpPr>
          <p:cNvPr id="6" name="TextBox 5">
            <a:extLst>
              <a:ext uri="{FF2B5EF4-FFF2-40B4-BE49-F238E27FC236}">
                <a16:creationId xmlns:a16="http://schemas.microsoft.com/office/drawing/2014/main" xmlns="" id="{77B97876-BE10-4694-AACA-74E13ECC6516}"/>
              </a:ext>
            </a:extLst>
          </p:cNvPr>
          <p:cNvSpPr txBox="1"/>
          <p:nvPr/>
        </p:nvSpPr>
        <p:spPr>
          <a:xfrm>
            <a:off x="1593433" y="5133423"/>
            <a:ext cx="3141181" cy="369332"/>
          </a:xfrm>
          <a:prstGeom prst="rect">
            <a:avLst/>
          </a:prstGeom>
          <a:noFill/>
        </p:spPr>
        <p:txBody>
          <a:bodyPr wrap="none" rtlCol="0">
            <a:spAutoFit/>
          </a:bodyPr>
          <a:lstStyle/>
          <a:p>
            <a:r>
              <a:rPr lang="en-GB" dirty="0" smtClean="0"/>
              <a:t>Aerial </a:t>
            </a:r>
            <a:r>
              <a:rPr lang="en-GB" dirty="0" smtClean="0"/>
              <a:t>view of One New Change</a:t>
            </a:r>
            <a:endParaRPr lang="en-GB" dirty="0"/>
          </a:p>
        </p:txBody>
      </p:sp>
      <p:sp>
        <p:nvSpPr>
          <p:cNvPr id="7" name="TextBox 6">
            <a:extLst>
              <a:ext uri="{FF2B5EF4-FFF2-40B4-BE49-F238E27FC236}">
                <a16:creationId xmlns:a16="http://schemas.microsoft.com/office/drawing/2014/main" xmlns="" id="{5AD16B98-F8B9-4CBD-AB05-22C8486CA990}"/>
              </a:ext>
            </a:extLst>
          </p:cNvPr>
          <p:cNvSpPr txBox="1"/>
          <p:nvPr/>
        </p:nvSpPr>
        <p:spPr>
          <a:xfrm>
            <a:off x="7655722" y="5133423"/>
            <a:ext cx="1936364" cy="369332"/>
          </a:xfrm>
          <a:prstGeom prst="rect">
            <a:avLst/>
          </a:prstGeom>
          <a:noFill/>
        </p:spPr>
        <p:txBody>
          <a:bodyPr wrap="none" rtlCol="0">
            <a:spAutoFit/>
          </a:bodyPr>
          <a:lstStyle/>
          <a:p>
            <a:r>
              <a:rPr lang="en-GB" dirty="0" err="1" smtClean="0"/>
              <a:t>Tas</a:t>
            </a:r>
            <a:r>
              <a:rPr lang="en-GB" dirty="0" smtClean="0"/>
              <a:t> building model</a:t>
            </a:r>
            <a:endParaRPr lang="en-GB" dirty="0"/>
          </a:p>
        </p:txBody>
      </p:sp>
      <p:pic>
        <p:nvPicPr>
          <p:cNvPr id="9" name="Picture 8">
            <a:extLst>
              <a:ext uri="{FF2B5EF4-FFF2-40B4-BE49-F238E27FC236}">
                <a16:creationId xmlns:a16="http://schemas.microsoft.com/office/drawing/2014/main" xmlns="" id="{253F0E48-BC3D-4B9D-84EB-A8CE2E3E0458}"/>
              </a:ext>
            </a:extLst>
          </p:cNvPr>
          <p:cNvPicPr>
            <a:picLocks noChangeAspect="1"/>
          </p:cNvPicPr>
          <p:nvPr/>
        </p:nvPicPr>
        <p:blipFill>
          <a:blip r:embed="rId4"/>
          <a:stretch>
            <a:fillRect/>
          </a:stretch>
        </p:blipFill>
        <p:spPr>
          <a:xfrm>
            <a:off x="9292961" y="257745"/>
            <a:ext cx="860739" cy="950978"/>
          </a:xfrm>
          <a:prstGeom prst="rect">
            <a:avLst/>
          </a:prstGeom>
        </p:spPr>
      </p:pic>
    </p:spTree>
    <p:extLst>
      <p:ext uri="{BB962C8B-B14F-4D97-AF65-F5344CB8AC3E}">
        <p14:creationId xmlns:p14="http://schemas.microsoft.com/office/powerpoint/2010/main" val="25886309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C8927E-2FD7-4912-8834-95DE7B868A41}"/>
              </a:ext>
            </a:extLst>
          </p:cNvPr>
          <p:cNvSpPr>
            <a:spLocks noGrp="1"/>
          </p:cNvSpPr>
          <p:nvPr>
            <p:ph type="title"/>
          </p:nvPr>
        </p:nvSpPr>
        <p:spPr>
          <a:xfrm>
            <a:off x="579119" y="-20383"/>
            <a:ext cx="10515600" cy="1325563"/>
          </a:xfrm>
        </p:spPr>
        <p:txBody>
          <a:bodyPr/>
          <a:lstStyle/>
          <a:p>
            <a:r>
              <a:rPr lang="en-GB" dirty="0" smtClean="0"/>
              <a:t>Data inputs to the calibrated model</a:t>
            </a:r>
            <a:endParaRPr lang="en-GB" dirty="0"/>
          </a:p>
        </p:txBody>
      </p:sp>
      <p:sp>
        <p:nvSpPr>
          <p:cNvPr id="3" name="TextBox 2">
            <a:extLst>
              <a:ext uri="{FF2B5EF4-FFF2-40B4-BE49-F238E27FC236}">
                <a16:creationId xmlns:a16="http://schemas.microsoft.com/office/drawing/2014/main" xmlns="" id="{256D7002-3400-484F-A127-16E4ACE6F7C9}"/>
              </a:ext>
            </a:extLst>
          </p:cNvPr>
          <p:cNvSpPr txBox="1"/>
          <p:nvPr/>
        </p:nvSpPr>
        <p:spPr>
          <a:xfrm>
            <a:off x="4934942" y="3532432"/>
            <a:ext cx="1803955" cy="369332"/>
          </a:xfrm>
          <a:prstGeom prst="rect">
            <a:avLst/>
          </a:prstGeom>
          <a:noFill/>
          <a:ln>
            <a:solidFill>
              <a:schemeClr val="accent1"/>
            </a:solidFill>
          </a:ln>
        </p:spPr>
        <p:txBody>
          <a:bodyPr wrap="none" rtlCol="0">
            <a:spAutoFit/>
          </a:bodyPr>
          <a:lstStyle/>
          <a:p>
            <a:r>
              <a:rPr lang="en-GB" dirty="0"/>
              <a:t>Calibrated Model</a:t>
            </a:r>
          </a:p>
        </p:txBody>
      </p:sp>
      <p:pic>
        <p:nvPicPr>
          <p:cNvPr id="4" name="Picture 3">
            <a:extLst>
              <a:ext uri="{FF2B5EF4-FFF2-40B4-BE49-F238E27FC236}">
                <a16:creationId xmlns:a16="http://schemas.microsoft.com/office/drawing/2014/main" xmlns="" id="{4216EE94-A548-446D-AB23-DAB8E051AE3C}"/>
              </a:ext>
            </a:extLst>
          </p:cNvPr>
          <p:cNvPicPr>
            <a:picLocks noChangeAspect="1"/>
          </p:cNvPicPr>
          <p:nvPr/>
        </p:nvPicPr>
        <p:blipFill>
          <a:blip r:embed="rId2"/>
          <a:stretch>
            <a:fillRect/>
          </a:stretch>
        </p:blipFill>
        <p:spPr>
          <a:xfrm>
            <a:off x="2719907" y="1489846"/>
            <a:ext cx="1828122" cy="1325563"/>
          </a:xfrm>
          <a:prstGeom prst="rect">
            <a:avLst/>
          </a:prstGeom>
        </p:spPr>
      </p:pic>
      <p:pic>
        <p:nvPicPr>
          <p:cNvPr id="5" name="Picture 4">
            <a:extLst>
              <a:ext uri="{FF2B5EF4-FFF2-40B4-BE49-F238E27FC236}">
                <a16:creationId xmlns:a16="http://schemas.microsoft.com/office/drawing/2014/main" xmlns="" id="{D490A09A-5E23-459E-A5B6-37AFB1BDD408}"/>
              </a:ext>
            </a:extLst>
          </p:cNvPr>
          <p:cNvPicPr>
            <a:picLocks noChangeAspect="1"/>
          </p:cNvPicPr>
          <p:nvPr/>
        </p:nvPicPr>
        <p:blipFill>
          <a:blip r:embed="rId3"/>
          <a:stretch>
            <a:fillRect/>
          </a:stretch>
        </p:blipFill>
        <p:spPr>
          <a:xfrm>
            <a:off x="5448203" y="1027906"/>
            <a:ext cx="1828122" cy="1586660"/>
          </a:xfrm>
          <a:prstGeom prst="rect">
            <a:avLst/>
          </a:prstGeom>
        </p:spPr>
      </p:pic>
      <p:pic>
        <p:nvPicPr>
          <p:cNvPr id="6" name="Picture 5">
            <a:extLst>
              <a:ext uri="{FF2B5EF4-FFF2-40B4-BE49-F238E27FC236}">
                <a16:creationId xmlns:a16="http://schemas.microsoft.com/office/drawing/2014/main" xmlns="" id="{A608C906-E1DB-4B64-BA12-AA7594D77EC7}"/>
              </a:ext>
            </a:extLst>
          </p:cNvPr>
          <p:cNvPicPr>
            <a:picLocks noChangeAspect="1"/>
          </p:cNvPicPr>
          <p:nvPr/>
        </p:nvPicPr>
        <p:blipFill>
          <a:blip r:embed="rId4"/>
          <a:stretch>
            <a:fillRect/>
          </a:stretch>
        </p:blipFill>
        <p:spPr>
          <a:xfrm>
            <a:off x="8176498" y="1576873"/>
            <a:ext cx="3545289" cy="1852127"/>
          </a:xfrm>
          <a:prstGeom prst="rect">
            <a:avLst/>
          </a:prstGeom>
        </p:spPr>
      </p:pic>
      <p:pic>
        <p:nvPicPr>
          <p:cNvPr id="7" name="Picture 6">
            <a:extLst>
              <a:ext uri="{FF2B5EF4-FFF2-40B4-BE49-F238E27FC236}">
                <a16:creationId xmlns:a16="http://schemas.microsoft.com/office/drawing/2014/main" xmlns="" id="{FFF44999-4D22-4046-B3D8-DBCB5E726172}"/>
              </a:ext>
            </a:extLst>
          </p:cNvPr>
          <p:cNvPicPr>
            <a:picLocks noChangeAspect="1"/>
          </p:cNvPicPr>
          <p:nvPr/>
        </p:nvPicPr>
        <p:blipFill>
          <a:blip r:embed="rId5"/>
          <a:stretch>
            <a:fillRect/>
          </a:stretch>
        </p:blipFill>
        <p:spPr>
          <a:xfrm>
            <a:off x="7276325" y="4159459"/>
            <a:ext cx="4186255" cy="2014635"/>
          </a:xfrm>
          <a:prstGeom prst="rect">
            <a:avLst/>
          </a:prstGeom>
        </p:spPr>
      </p:pic>
      <p:pic>
        <p:nvPicPr>
          <p:cNvPr id="8" name="Picture 7">
            <a:extLst>
              <a:ext uri="{FF2B5EF4-FFF2-40B4-BE49-F238E27FC236}">
                <a16:creationId xmlns:a16="http://schemas.microsoft.com/office/drawing/2014/main" xmlns="" id="{FB8AC559-FA01-4505-B487-CAB4B9C82B69}"/>
              </a:ext>
            </a:extLst>
          </p:cNvPr>
          <p:cNvPicPr>
            <a:picLocks noChangeAspect="1"/>
          </p:cNvPicPr>
          <p:nvPr/>
        </p:nvPicPr>
        <p:blipFill>
          <a:blip r:embed="rId6"/>
          <a:stretch>
            <a:fillRect/>
          </a:stretch>
        </p:blipFill>
        <p:spPr>
          <a:xfrm>
            <a:off x="2957805" y="4817688"/>
            <a:ext cx="3686491" cy="1624993"/>
          </a:xfrm>
          <a:prstGeom prst="rect">
            <a:avLst/>
          </a:prstGeom>
        </p:spPr>
      </p:pic>
      <p:pic>
        <p:nvPicPr>
          <p:cNvPr id="9" name="Picture 8">
            <a:extLst>
              <a:ext uri="{FF2B5EF4-FFF2-40B4-BE49-F238E27FC236}">
                <a16:creationId xmlns:a16="http://schemas.microsoft.com/office/drawing/2014/main" xmlns="" id="{A872CF75-6192-4484-A503-952E7AA77FBE}"/>
              </a:ext>
            </a:extLst>
          </p:cNvPr>
          <p:cNvPicPr>
            <a:picLocks noChangeAspect="1"/>
          </p:cNvPicPr>
          <p:nvPr/>
        </p:nvPicPr>
        <p:blipFill>
          <a:blip r:embed="rId7"/>
          <a:stretch>
            <a:fillRect/>
          </a:stretch>
        </p:blipFill>
        <p:spPr>
          <a:xfrm>
            <a:off x="729420" y="3245676"/>
            <a:ext cx="2751686" cy="1260641"/>
          </a:xfrm>
          <a:prstGeom prst="rect">
            <a:avLst/>
          </a:prstGeom>
        </p:spPr>
      </p:pic>
      <p:sp>
        <p:nvSpPr>
          <p:cNvPr id="10" name="TextBox 9">
            <a:extLst>
              <a:ext uri="{FF2B5EF4-FFF2-40B4-BE49-F238E27FC236}">
                <a16:creationId xmlns:a16="http://schemas.microsoft.com/office/drawing/2014/main" xmlns="" id="{636800A5-0242-438B-9B88-0C0EFDFA35EE}"/>
              </a:ext>
            </a:extLst>
          </p:cNvPr>
          <p:cNvSpPr txBox="1"/>
          <p:nvPr/>
        </p:nvSpPr>
        <p:spPr>
          <a:xfrm>
            <a:off x="2036619" y="2815409"/>
            <a:ext cx="2452254" cy="369332"/>
          </a:xfrm>
          <a:prstGeom prst="rect">
            <a:avLst/>
          </a:prstGeom>
          <a:noFill/>
        </p:spPr>
        <p:txBody>
          <a:bodyPr wrap="square" rtlCol="0">
            <a:spAutoFit/>
          </a:bodyPr>
          <a:lstStyle/>
          <a:p>
            <a:r>
              <a:rPr lang="en-GB" dirty="0"/>
              <a:t>Weather </a:t>
            </a:r>
            <a:r>
              <a:rPr lang="en-GB" dirty="0" smtClean="0"/>
              <a:t>station on ONC</a:t>
            </a:r>
            <a:endParaRPr lang="en-GB" dirty="0"/>
          </a:p>
        </p:txBody>
      </p:sp>
      <p:sp>
        <p:nvSpPr>
          <p:cNvPr id="11" name="TextBox 10">
            <a:extLst>
              <a:ext uri="{FF2B5EF4-FFF2-40B4-BE49-F238E27FC236}">
                <a16:creationId xmlns:a16="http://schemas.microsoft.com/office/drawing/2014/main" xmlns="" id="{7D3502A6-EBE6-4EC1-A27C-8C6E87AC967C}"/>
              </a:ext>
            </a:extLst>
          </p:cNvPr>
          <p:cNvSpPr txBox="1"/>
          <p:nvPr/>
        </p:nvSpPr>
        <p:spPr>
          <a:xfrm>
            <a:off x="5398821" y="2631319"/>
            <a:ext cx="2137886" cy="369332"/>
          </a:xfrm>
          <a:prstGeom prst="rect">
            <a:avLst/>
          </a:prstGeom>
          <a:noFill/>
        </p:spPr>
        <p:txBody>
          <a:bodyPr wrap="square" rtlCol="0">
            <a:spAutoFit/>
          </a:bodyPr>
          <a:lstStyle/>
          <a:p>
            <a:r>
              <a:rPr lang="en-GB" dirty="0" smtClean="0"/>
              <a:t>DL Logged </a:t>
            </a:r>
            <a:r>
              <a:rPr lang="en-GB" dirty="0"/>
              <a:t>BMS data</a:t>
            </a:r>
          </a:p>
        </p:txBody>
      </p:sp>
      <p:sp>
        <p:nvSpPr>
          <p:cNvPr id="12" name="TextBox 11">
            <a:extLst>
              <a:ext uri="{FF2B5EF4-FFF2-40B4-BE49-F238E27FC236}">
                <a16:creationId xmlns:a16="http://schemas.microsoft.com/office/drawing/2014/main" xmlns="" id="{1A41EC76-DF60-4E07-8701-694293D7FD1F}"/>
              </a:ext>
            </a:extLst>
          </p:cNvPr>
          <p:cNvSpPr txBox="1"/>
          <p:nvPr/>
        </p:nvSpPr>
        <p:spPr>
          <a:xfrm>
            <a:off x="9028396" y="3420795"/>
            <a:ext cx="1841273" cy="369332"/>
          </a:xfrm>
          <a:prstGeom prst="rect">
            <a:avLst/>
          </a:prstGeom>
          <a:noFill/>
        </p:spPr>
        <p:txBody>
          <a:bodyPr wrap="none" rtlCol="0">
            <a:spAutoFit/>
          </a:bodyPr>
          <a:lstStyle/>
          <a:p>
            <a:r>
              <a:rPr lang="en-GB" dirty="0"/>
              <a:t>BMS screen grabs</a:t>
            </a:r>
          </a:p>
        </p:txBody>
      </p:sp>
      <p:sp>
        <p:nvSpPr>
          <p:cNvPr id="13" name="TextBox 12">
            <a:extLst>
              <a:ext uri="{FF2B5EF4-FFF2-40B4-BE49-F238E27FC236}">
                <a16:creationId xmlns:a16="http://schemas.microsoft.com/office/drawing/2014/main" xmlns="" id="{4A5ABBF3-427F-4856-8E95-40CDDD6E2EAA}"/>
              </a:ext>
            </a:extLst>
          </p:cNvPr>
          <p:cNvSpPr txBox="1"/>
          <p:nvPr/>
        </p:nvSpPr>
        <p:spPr>
          <a:xfrm>
            <a:off x="8789870" y="6174094"/>
            <a:ext cx="1159163" cy="369332"/>
          </a:xfrm>
          <a:prstGeom prst="rect">
            <a:avLst/>
          </a:prstGeom>
          <a:noFill/>
        </p:spPr>
        <p:txBody>
          <a:bodyPr wrap="none" rtlCol="0">
            <a:spAutoFit/>
          </a:bodyPr>
          <a:lstStyle/>
          <a:p>
            <a:r>
              <a:rPr lang="en-GB" dirty="0"/>
              <a:t>O&amp;M data</a:t>
            </a:r>
          </a:p>
        </p:txBody>
      </p:sp>
      <p:sp>
        <p:nvSpPr>
          <p:cNvPr id="14" name="TextBox 13">
            <a:extLst>
              <a:ext uri="{FF2B5EF4-FFF2-40B4-BE49-F238E27FC236}">
                <a16:creationId xmlns:a16="http://schemas.microsoft.com/office/drawing/2014/main" xmlns="" id="{276E1C37-6D3C-463A-8B03-A691E934E005}"/>
              </a:ext>
            </a:extLst>
          </p:cNvPr>
          <p:cNvSpPr txBox="1"/>
          <p:nvPr/>
        </p:nvSpPr>
        <p:spPr>
          <a:xfrm>
            <a:off x="4176080" y="6442681"/>
            <a:ext cx="1517723" cy="369332"/>
          </a:xfrm>
          <a:prstGeom prst="rect">
            <a:avLst/>
          </a:prstGeom>
          <a:noFill/>
        </p:spPr>
        <p:txBody>
          <a:bodyPr wrap="none" rtlCol="0">
            <a:spAutoFit/>
          </a:bodyPr>
          <a:lstStyle/>
          <a:p>
            <a:r>
              <a:rPr lang="en-GB" dirty="0"/>
              <a:t>Metering data</a:t>
            </a:r>
          </a:p>
        </p:txBody>
      </p:sp>
      <p:sp>
        <p:nvSpPr>
          <p:cNvPr id="15" name="TextBox 14">
            <a:extLst>
              <a:ext uri="{FF2B5EF4-FFF2-40B4-BE49-F238E27FC236}">
                <a16:creationId xmlns:a16="http://schemas.microsoft.com/office/drawing/2014/main" xmlns="" id="{2D2ED8AF-F6D1-4961-8960-16E8A91430CB}"/>
              </a:ext>
            </a:extLst>
          </p:cNvPr>
          <p:cNvSpPr txBox="1"/>
          <p:nvPr/>
        </p:nvSpPr>
        <p:spPr>
          <a:xfrm>
            <a:off x="1515753" y="4506317"/>
            <a:ext cx="1172116" cy="369332"/>
          </a:xfrm>
          <a:prstGeom prst="rect">
            <a:avLst/>
          </a:prstGeom>
          <a:noFill/>
        </p:spPr>
        <p:txBody>
          <a:bodyPr wrap="none" rtlCol="0">
            <a:spAutoFit/>
          </a:bodyPr>
          <a:lstStyle/>
          <a:p>
            <a:r>
              <a:rPr lang="en-GB" dirty="0"/>
              <a:t>Utility bills</a:t>
            </a:r>
          </a:p>
        </p:txBody>
      </p:sp>
      <p:cxnSp>
        <p:nvCxnSpPr>
          <p:cNvPr id="17" name="Straight Arrow Connector 16">
            <a:extLst>
              <a:ext uri="{FF2B5EF4-FFF2-40B4-BE49-F238E27FC236}">
                <a16:creationId xmlns:a16="http://schemas.microsoft.com/office/drawing/2014/main" xmlns="" id="{6F3FCD5A-0EC7-47BF-8532-10CA8621930D}"/>
              </a:ext>
            </a:extLst>
          </p:cNvPr>
          <p:cNvCxnSpPr>
            <a:stCxn id="10" idx="3"/>
          </p:cNvCxnSpPr>
          <p:nvPr/>
        </p:nvCxnSpPr>
        <p:spPr>
          <a:xfrm>
            <a:off x="4488873" y="3000075"/>
            <a:ext cx="698947" cy="532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A39B5BEE-FC19-40C8-A4A3-126BA4E6AFA0}"/>
              </a:ext>
            </a:extLst>
          </p:cNvPr>
          <p:cNvCxnSpPr>
            <a:stCxn id="12" idx="1"/>
            <a:endCxn id="3" idx="3"/>
          </p:cNvCxnSpPr>
          <p:nvPr/>
        </p:nvCxnSpPr>
        <p:spPr>
          <a:xfrm flipH="1">
            <a:off x="6738897" y="3605461"/>
            <a:ext cx="2289499" cy="111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D68ADF65-54F4-4DCD-B604-C2636DF88DBB}"/>
              </a:ext>
            </a:extLst>
          </p:cNvPr>
          <p:cNvCxnSpPr/>
          <p:nvPr/>
        </p:nvCxnSpPr>
        <p:spPr>
          <a:xfrm flipH="1" flipV="1">
            <a:off x="6738897" y="3927179"/>
            <a:ext cx="537428" cy="232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BDFF05B3-32EF-4036-B2D1-0FAE4ADEDFA0}"/>
              </a:ext>
            </a:extLst>
          </p:cNvPr>
          <p:cNvCxnSpPr>
            <a:stCxn id="11" idx="2"/>
          </p:cNvCxnSpPr>
          <p:nvPr/>
        </p:nvCxnSpPr>
        <p:spPr>
          <a:xfrm flipH="1">
            <a:off x="6104840" y="3000651"/>
            <a:ext cx="362924" cy="548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5EFEA65B-E74D-46F4-8ADA-40C3A0E88701}"/>
              </a:ext>
            </a:extLst>
          </p:cNvPr>
          <p:cNvCxnSpPr/>
          <p:nvPr/>
        </p:nvCxnSpPr>
        <p:spPr>
          <a:xfrm flipV="1">
            <a:off x="5498840" y="3927179"/>
            <a:ext cx="194963" cy="890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07E0BDED-F001-486D-886B-4B8B994F08EC}"/>
              </a:ext>
            </a:extLst>
          </p:cNvPr>
          <p:cNvCxnSpPr>
            <a:stCxn id="9" idx="3"/>
            <a:endCxn id="3" idx="1"/>
          </p:cNvCxnSpPr>
          <p:nvPr/>
        </p:nvCxnSpPr>
        <p:spPr>
          <a:xfrm flipV="1">
            <a:off x="3481106" y="3717098"/>
            <a:ext cx="1453836" cy="158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5293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4A8E82-02A3-44A7-9052-594BF8F9F3EA}"/>
              </a:ext>
            </a:extLst>
          </p:cNvPr>
          <p:cNvSpPr>
            <a:spLocks noGrp="1"/>
          </p:cNvSpPr>
          <p:nvPr>
            <p:ph type="title"/>
          </p:nvPr>
        </p:nvSpPr>
        <p:spPr/>
        <p:txBody>
          <a:bodyPr/>
          <a:lstStyle/>
          <a:p>
            <a:r>
              <a:rPr lang="en-GB" dirty="0" smtClean="0"/>
              <a:t>Waterside plant </a:t>
            </a:r>
            <a:r>
              <a:rPr lang="en-GB" dirty="0"/>
              <a:t>model</a:t>
            </a:r>
          </a:p>
        </p:txBody>
      </p:sp>
      <p:pic>
        <p:nvPicPr>
          <p:cNvPr id="3" name="Picture 2">
            <a:extLst>
              <a:ext uri="{FF2B5EF4-FFF2-40B4-BE49-F238E27FC236}">
                <a16:creationId xmlns:a16="http://schemas.microsoft.com/office/drawing/2014/main" xmlns="" id="{DEFA2561-05FA-4638-9D0B-F873512FEC6A}"/>
              </a:ext>
            </a:extLst>
          </p:cNvPr>
          <p:cNvPicPr>
            <a:picLocks noChangeAspect="1"/>
          </p:cNvPicPr>
          <p:nvPr/>
        </p:nvPicPr>
        <p:blipFill>
          <a:blip r:embed="rId2"/>
          <a:stretch>
            <a:fillRect/>
          </a:stretch>
        </p:blipFill>
        <p:spPr>
          <a:xfrm>
            <a:off x="3479418" y="1520521"/>
            <a:ext cx="5233164" cy="5339326"/>
          </a:xfrm>
          <a:prstGeom prst="rect">
            <a:avLst/>
          </a:prstGeom>
        </p:spPr>
      </p:pic>
      <p:sp>
        <p:nvSpPr>
          <p:cNvPr id="4" name="Rectangle 3">
            <a:extLst>
              <a:ext uri="{FF2B5EF4-FFF2-40B4-BE49-F238E27FC236}">
                <a16:creationId xmlns:a16="http://schemas.microsoft.com/office/drawing/2014/main" xmlns="" id="{3FABF5D7-4929-4A10-86B2-6690986BEA5A}"/>
              </a:ext>
            </a:extLst>
          </p:cNvPr>
          <p:cNvSpPr/>
          <p:nvPr/>
        </p:nvSpPr>
        <p:spPr>
          <a:xfrm>
            <a:off x="3881535" y="1446245"/>
            <a:ext cx="2976465" cy="66247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xmlns="" id="{1A4E17BC-63F3-4727-88F6-8E322E64CAC5}"/>
              </a:ext>
            </a:extLst>
          </p:cNvPr>
          <p:cNvSpPr txBox="1"/>
          <p:nvPr/>
        </p:nvSpPr>
        <p:spPr>
          <a:xfrm>
            <a:off x="6858000" y="696516"/>
            <a:ext cx="1680140" cy="369332"/>
          </a:xfrm>
          <a:prstGeom prst="rect">
            <a:avLst/>
          </a:prstGeom>
          <a:noFill/>
        </p:spPr>
        <p:txBody>
          <a:bodyPr wrap="none" rtlCol="0">
            <a:spAutoFit/>
          </a:bodyPr>
          <a:lstStyle/>
          <a:p>
            <a:r>
              <a:rPr lang="en-GB" dirty="0"/>
              <a:t>Retail unit’s HPs</a:t>
            </a:r>
          </a:p>
        </p:txBody>
      </p:sp>
      <p:cxnSp>
        <p:nvCxnSpPr>
          <p:cNvPr id="7" name="Straight Arrow Connector 6">
            <a:extLst>
              <a:ext uri="{FF2B5EF4-FFF2-40B4-BE49-F238E27FC236}">
                <a16:creationId xmlns:a16="http://schemas.microsoft.com/office/drawing/2014/main" xmlns="" id="{215A0E90-E5D1-4831-A916-D4CFE39460D2}"/>
              </a:ext>
            </a:extLst>
          </p:cNvPr>
          <p:cNvCxnSpPr>
            <a:cxnSpLocks/>
            <a:stCxn id="5" idx="1"/>
            <a:endCxn id="4" idx="0"/>
          </p:cNvCxnSpPr>
          <p:nvPr/>
        </p:nvCxnSpPr>
        <p:spPr>
          <a:xfrm flipH="1">
            <a:off x="5369768" y="881182"/>
            <a:ext cx="1488232" cy="565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58011F53-8AFA-4FDF-8831-B01052BD853F}"/>
              </a:ext>
            </a:extLst>
          </p:cNvPr>
          <p:cNvSpPr txBox="1"/>
          <p:nvPr/>
        </p:nvSpPr>
        <p:spPr>
          <a:xfrm>
            <a:off x="9050694" y="2192694"/>
            <a:ext cx="2218492" cy="369332"/>
          </a:xfrm>
          <a:prstGeom prst="rect">
            <a:avLst/>
          </a:prstGeom>
          <a:noFill/>
        </p:spPr>
        <p:txBody>
          <a:bodyPr wrap="none" rtlCol="0">
            <a:spAutoFit/>
          </a:bodyPr>
          <a:lstStyle/>
          <a:p>
            <a:r>
              <a:rPr lang="en-GB" dirty="0"/>
              <a:t>Retail condenser loop</a:t>
            </a:r>
          </a:p>
        </p:txBody>
      </p:sp>
      <p:cxnSp>
        <p:nvCxnSpPr>
          <p:cNvPr id="11" name="Straight Arrow Connector 10">
            <a:extLst>
              <a:ext uri="{FF2B5EF4-FFF2-40B4-BE49-F238E27FC236}">
                <a16:creationId xmlns:a16="http://schemas.microsoft.com/office/drawing/2014/main" xmlns="" id="{F90A2CA1-2E80-48B9-9C15-A8481B0FF65D}"/>
              </a:ext>
            </a:extLst>
          </p:cNvPr>
          <p:cNvCxnSpPr>
            <a:stCxn id="9" idx="1"/>
          </p:cNvCxnSpPr>
          <p:nvPr/>
        </p:nvCxnSpPr>
        <p:spPr>
          <a:xfrm flipH="1">
            <a:off x="6587412" y="2377360"/>
            <a:ext cx="2463282" cy="1051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2362964F-1D50-4A3B-BF67-E11728C91BE5}"/>
              </a:ext>
            </a:extLst>
          </p:cNvPr>
          <p:cNvSpPr/>
          <p:nvPr/>
        </p:nvSpPr>
        <p:spPr>
          <a:xfrm>
            <a:off x="7912359" y="4077478"/>
            <a:ext cx="419878" cy="1260001"/>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F7C47F55-69D3-4BEA-A9EE-9A97566A1854}"/>
              </a:ext>
            </a:extLst>
          </p:cNvPr>
          <p:cNvSpPr/>
          <p:nvPr/>
        </p:nvSpPr>
        <p:spPr>
          <a:xfrm>
            <a:off x="7912359" y="5458408"/>
            <a:ext cx="419878" cy="1194319"/>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xmlns="" id="{4B729251-5E2C-486E-BBDA-617F82CB610C}"/>
              </a:ext>
            </a:extLst>
          </p:cNvPr>
          <p:cNvSpPr txBox="1"/>
          <p:nvPr/>
        </p:nvSpPr>
        <p:spPr>
          <a:xfrm>
            <a:off x="9050694" y="3954635"/>
            <a:ext cx="2903359" cy="369332"/>
          </a:xfrm>
          <a:prstGeom prst="rect">
            <a:avLst/>
          </a:prstGeom>
          <a:noFill/>
        </p:spPr>
        <p:txBody>
          <a:bodyPr wrap="none" rtlCol="0">
            <a:spAutoFit/>
          </a:bodyPr>
          <a:lstStyle/>
          <a:p>
            <a:r>
              <a:rPr lang="en-GB" dirty="0"/>
              <a:t>Office FCUs and AHU heating</a:t>
            </a:r>
          </a:p>
        </p:txBody>
      </p:sp>
      <p:cxnSp>
        <p:nvCxnSpPr>
          <p:cNvPr id="16" name="Straight Arrow Connector 15">
            <a:extLst>
              <a:ext uri="{FF2B5EF4-FFF2-40B4-BE49-F238E27FC236}">
                <a16:creationId xmlns:a16="http://schemas.microsoft.com/office/drawing/2014/main" xmlns="" id="{76A5C83D-1F1B-4C9C-99FA-0C687712DA44}"/>
              </a:ext>
            </a:extLst>
          </p:cNvPr>
          <p:cNvCxnSpPr>
            <a:stCxn id="14" idx="1"/>
            <a:endCxn id="12" idx="3"/>
          </p:cNvCxnSpPr>
          <p:nvPr/>
        </p:nvCxnSpPr>
        <p:spPr>
          <a:xfrm flipH="1">
            <a:off x="8332237" y="4139301"/>
            <a:ext cx="718457" cy="568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50E522C5-CFB8-4CF0-817D-3E4087266BE3}"/>
              </a:ext>
            </a:extLst>
          </p:cNvPr>
          <p:cNvSpPr txBox="1"/>
          <p:nvPr/>
        </p:nvSpPr>
        <p:spPr>
          <a:xfrm>
            <a:off x="9050694" y="5686235"/>
            <a:ext cx="2873094" cy="369332"/>
          </a:xfrm>
          <a:prstGeom prst="rect">
            <a:avLst/>
          </a:prstGeom>
          <a:noFill/>
        </p:spPr>
        <p:txBody>
          <a:bodyPr wrap="none" rtlCol="0">
            <a:spAutoFit/>
          </a:bodyPr>
          <a:lstStyle/>
          <a:p>
            <a:r>
              <a:rPr lang="en-GB" dirty="0"/>
              <a:t>Office FCUs and AHU cooling</a:t>
            </a:r>
          </a:p>
        </p:txBody>
      </p:sp>
      <p:cxnSp>
        <p:nvCxnSpPr>
          <p:cNvPr id="19" name="Straight Arrow Connector 18">
            <a:extLst>
              <a:ext uri="{FF2B5EF4-FFF2-40B4-BE49-F238E27FC236}">
                <a16:creationId xmlns:a16="http://schemas.microsoft.com/office/drawing/2014/main" xmlns="" id="{D35C1243-4699-44E5-A9A4-876F9DF3873E}"/>
              </a:ext>
            </a:extLst>
          </p:cNvPr>
          <p:cNvCxnSpPr>
            <a:stCxn id="17" idx="1"/>
            <a:endCxn id="13" idx="3"/>
          </p:cNvCxnSpPr>
          <p:nvPr/>
        </p:nvCxnSpPr>
        <p:spPr>
          <a:xfrm flipH="1">
            <a:off x="8332237" y="5870901"/>
            <a:ext cx="718457" cy="184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xmlns="" id="{FAC539B7-A27F-4936-92D8-4F0F6B47C8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18978" y="4972633"/>
            <a:ext cx="2150521" cy="1209668"/>
          </a:xfrm>
          <a:prstGeom prst="rect">
            <a:avLst/>
          </a:prstGeom>
        </p:spPr>
      </p:pic>
      <p:cxnSp>
        <p:nvCxnSpPr>
          <p:cNvPr id="23" name="Straight Arrow Connector 22">
            <a:extLst>
              <a:ext uri="{FF2B5EF4-FFF2-40B4-BE49-F238E27FC236}">
                <a16:creationId xmlns:a16="http://schemas.microsoft.com/office/drawing/2014/main" xmlns="" id="{DF489AA2-9AA3-4CA6-BE1C-EFB0FD84E0E5}"/>
              </a:ext>
            </a:extLst>
          </p:cNvPr>
          <p:cNvCxnSpPr>
            <a:stCxn id="21" idx="0"/>
          </p:cNvCxnSpPr>
          <p:nvPr/>
        </p:nvCxnSpPr>
        <p:spPr>
          <a:xfrm>
            <a:off x="3099073" y="5577468"/>
            <a:ext cx="2144731" cy="646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xmlns="" id="{65BB55D9-6D30-4C05-9627-E45CC44638A2}"/>
              </a:ext>
            </a:extLst>
          </p:cNvPr>
          <p:cNvSpPr/>
          <p:nvPr/>
        </p:nvSpPr>
        <p:spPr>
          <a:xfrm>
            <a:off x="4898331" y="4575583"/>
            <a:ext cx="1555834" cy="1907262"/>
          </a:xfrm>
          <a:custGeom>
            <a:avLst/>
            <a:gdLst>
              <a:gd name="connsiteX0" fmla="*/ 240 w 1555834"/>
              <a:gd name="connsiteY0" fmla="*/ 444286 h 1907262"/>
              <a:gd name="connsiteX1" fmla="*/ 420118 w 1555834"/>
              <a:gd name="connsiteY1" fmla="*/ 724205 h 1907262"/>
              <a:gd name="connsiteX2" fmla="*/ 793342 w 1555834"/>
              <a:gd name="connsiteY2" fmla="*/ 696213 h 1907262"/>
              <a:gd name="connsiteX3" fmla="*/ 998616 w 1555834"/>
              <a:gd name="connsiteY3" fmla="*/ 1134752 h 1907262"/>
              <a:gd name="connsiteX4" fmla="*/ 961293 w 1555834"/>
              <a:gd name="connsiteY4" fmla="*/ 1778564 h 1907262"/>
              <a:gd name="connsiteX5" fmla="*/ 1511800 w 1555834"/>
              <a:gd name="connsiteY5" fmla="*/ 1881201 h 1907262"/>
              <a:gd name="connsiteX6" fmla="*/ 1521130 w 1555834"/>
              <a:gd name="connsiteY6" fmla="*/ 1442662 h 1907262"/>
              <a:gd name="connsiteX7" fmla="*/ 1511800 w 1555834"/>
              <a:gd name="connsiteY7" fmla="*/ 826841 h 1907262"/>
              <a:gd name="connsiteX8" fmla="*/ 1390502 w 1555834"/>
              <a:gd name="connsiteY8" fmla="*/ 294997 h 1907262"/>
              <a:gd name="connsiteX9" fmla="*/ 1185228 w 1555834"/>
              <a:gd name="connsiteY9" fmla="*/ 108384 h 1907262"/>
              <a:gd name="connsiteX10" fmla="*/ 373465 w 1555834"/>
              <a:gd name="connsiteY10" fmla="*/ 15078 h 1907262"/>
              <a:gd name="connsiteX11" fmla="*/ 240 w 1555834"/>
              <a:gd name="connsiteY11" fmla="*/ 444286 h 190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5834" h="1907262">
                <a:moveTo>
                  <a:pt x="240" y="444286"/>
                </a:moveTo>
                <a:cubicBezTo>
                  <a:pt x="8015" y="562474"/>
                  <a:pt x="287934" y="682217"/>
                  <a:pt x="420118" y="724205"/>
                </a:cubicBezTo>
                <a:cubicBezTo>
                  <a:pt x="552302" y="766193"/>
                  <a:pt x="696926" y="627789"/>
                  <a:pt x="793342" y="696213"/>
                </a:cubicBezTo>
                <a:cubicBezTo>
                  <a:pt x="889758" y="764638"/>
                  <a:pt x="970624" y="954360"/>
                  <a:pt x="998616" y="1134752"/>
                </a:cubicBezTo>
                <a:cubicBezTo>
                  <a:pt x="1026608" y="1315144"/>
                  <a:pt x="875762" y="1654156"/>
                  <a:pt x="961293" y="1778564"/>
                </a:cubicBezTo>
                <a:cubicBezTo>
                  <a:pt x="1046824" y="1902972"/>
                  <a:pt x="1418494" y="1937185"/>
                  <a:pt x="1511800" y="1881201"/>
                </a:cubicBezTo>
                <a:cubicBezTo>
                  <a:pt x="1605106" y="1825217"/>
                  <a:pt x="1521130" y="1618389"/>
                  <a:pt x="1521130" y="1442662"/>
                </a:cubicBezTo>
                <a:cubicBezTo>
                  <a:pt x="1521130" y="1266935"/>
                  <a:pt x="1533571" y="1018119"/>
                  <a:pt x="1511800" y="826841"/>
                </a:cubicBezTo>
                <a:cubicBezTo>
                  <a:pt x="1490029" y="635564"/>
                  <a:pt x="1444931" y="414740"/>
                  <a:pt x="1390502" y="294997"/>
                </a:cubicBezTo>
                <a:cubicBezTo>
                  <a:pt x="1336073" y="175254"/>
                  <a:pt x="1354734" y="155037"/>
                  <a:pt x="1185228" y="108384"/>
                </a:cubicBezTo>
                <a:cubicBezTo>
                  <a:pt x="1015722" y="61731"/>
                  <a:pt x="572518" y="-37796"/>
                  <a:pt x="373465" y="15078"/>
                </a:cubicBezTo>
                <a:cubicBezTo>
                  <a:pt x="174412" y="67951"/>
                  <a:pt x="-7535" y="326098"/>
                  <a:pt x="240" y="444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xmlns="" id="{6892798F-BE47-4F18-817B-1AF18A980E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485" y="2085934"/>
            <a:ext cx="3123838" cy="1757159"/>
          </a:xfrm>
          <a:prstGeom prst="rect">
            <a:avLst/>
          </a:prstGeom>
        </p:spPr>
      </p:pic>
      <p:cxnSp>
        <p:nvCxnSpPr>
          <p:cNvPr id="32" name="Straight Arrow Connector 31">
            <a:extLst>
              <a:ext uri="{FF2B5EF4-FFF2-40B4-BE49-F238E27FC236}">
                <a16:creationId xmlns:a16="http://schemas.microsoft.com/office/drawing/2014/main" xmlns="" id="{0D9CAB0B-7E3D-4B5A-B9B6-108A7EB30390}"/>
              </a:ext>
            </a:extLst>
          </p:cNvPr>
          <p:cNvCxnSpPr/>
          <p:nvPr/>
        </p:nvCxnSpPr>
        <p:spPr>
          <a:xfrm>
            <a:off x="2892490" y="3843093"/>
            <a:ext cx="2005841" cy="1204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9CDB3E79-A121-4208-9414-E9EA9E05E587}"/>
              </a:ext>
            </a:extLst>
          </p:cNvPr>
          <p:cNvSpPr txBox="1"/>
          <p:nvPr/>
        </p:nvSpPr>
        <p:spPr>
          <a:xfrm>
            <a:off x="1539789" y="3891479"/>
            <a:ext cx="785408" cy="369332"/>
          </a:xfrm>
          <a:prstGeom prst="rect">
            <a:avLst/>
          </a:prstGeom>
          <a:noFill/>
        </p:spPr>
        <p:txBody>
          <a:bodyPr wrap="none" rtlCol="0">
            <a:spAutoFit/>
          </a:bodyPr>
          <a:lstStyle/>
          <a:p>
            <a:r>
              <a:rPr lang="en-GB" dirty="0"/>
              <a:t>GSHPs</a:t>
            </a:r>
          </a:p>
        </p:txBody>
      </p:sp>
      <p:sp>
        <p:nvSpPr>
          <p:cNvPr id="34" name="TextBox 33">
            <a:extLst>
              <a:ext uri="{FF2B5EF4-FFF2-40B4-BE49-F238E27FC236}">
                <a16:creationId xmlns:a16="http://schemas.microsoft.com/office/drawing/2014/main" xmlns="" id="{D79444DA-E324-44E5-99BB-4B21B514CB0C}"/>
              </a:ext>
            </a:extLst>
          </p:cNvPr>
          <p:cNvSpPr txBox="1"/>
          <p:nvPr/>
        </p:nvSpPr>
        <p:spPr>
          <a:xfrm>
            <a:off x="452857" y="5273742"/>
            <a:ext cx="1454181" cy="369332"/>
          </a:xfrm>
          <a:prstGeom prst="rect">
            <a:avLst/>
          </a:prstGeom>
          <a:noFill/>
        </p:spPr>
        <p:txBody>
          <a:bodyPr wrap="none" rtlCol="0">
            <a:spAutoFit/>
          </a:bodyPr>
          <a:lstStyle/>
          <a:p>
            <a:r>
              <a:rPr lang="en-GB" dirty="0"/>
              <a:t>Ground loops</a:t>
            </a:r>
          </a:p>
        </p:txBody>
      </p:sp>
      <p:sp>
        <p:nvSpPr>
          <p:cNvPr id="27" name="TextBox 26">
            <a:extLst>
              <a:ext uri="{FF2B5EF4-FFF2-40B4-BE49-F238E27FC236}">
                <a16:creationId xmlns:a16="http://schemas.microsoft.com/office/drawing/2014/main" xmlns="" id="{58011F53-8AFA-4FDF-8831-B01052BD853F}"/>
              </a:ext>
            </a:extLst>
          </p:cNvPr>
          <p:cNvSpPr txBox="1"/>
          <p:nvPr/>
        </p:nvSpPr>
        <p:spPr>
          <a:xfrm>
            <a:off x="7222991" y="3251424"/>
            <a:ext cx="578748" cy="369332"/>
          </a:xfrm>
          <a:prstGeom prst="rect">
            <a:avLst/>
          </a:prstGeom>
          <a:noFill/>
        </p:spPr>
        <p:txBody>
          <a:bodyPr wrap="none" rtlCol="0">
            <a:spAutoFit/>
          </a:bodyPr>
          <a:lstStyle/>
          <a:p>
            <a:r>
              <a:rPr lang="en-GB" dirty="0" smtClean="0"/>
              <a:t>DAC</a:t>
            </a:r>
            <a:endParaRPr lang="en-GB" dirty="0"/>
          </a:p>
        </p:txBody>
      </p:sp>
      <p:cxnSp>
        <p:nvCxnSpPr>
          <p:cNvPr id="8" name="Straight Arrow Connector 7"/>
          <p:cNvCxnSpPr/>
          <p:nvPr/>
        </p:nvCxnSpPr>
        <p:spPr>
          <a:xfrm flipH="1">
            <a:off x="6764483" y="3503276"/>
            <a:ext cx="458508" cy="1072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58011F53-8AFA-4FDF-8831-B01052BD853F}"/>
              </a:ext>
            </a:extLst>
          </p:cNvPr>
          <p:cNvSpPr txBox="1"/>
          <p:nvPr/>
        </p:nvSpPr>
        <p:spPr>
          <a:xfrm>
            <a:off x="8260247" y="3445730"/>
            <a:ext cx="1425583" cy="369332"/>
          </a:xfrm>
          <a:prstGeom prst="rect">
            <a:avLst/>
          </a:prstGeom>
          <a:noFill/>
        </p:spPr>
        <p:txBody>
          <a:bodyPr wrap="none" rtlCol="0">
            <a:spAutoFit/>
          </a:bodyPr>
          <a:lstStyle/>
          <a:p>
            <a:r>
              <a:rPr lang="en-GB" dirty="0" smtClean="0"/>
              <a:t>Office boilers</a:t>
            </a:r>
            <a:endParaRPr lang="en-GB" dirty="0"/>
          </a:p>
        </p:txBody>
      </p:sp>
      <p:cxnSp>
        <p:nvCxnSpPr>
          <p:cNvPr id="18" name="Straight Arrow Connector 17"/>
          <p:cNvCxnSpPr>
            <a:stCxn id="28" idx="1"/>
          </p:cNvCxnSpPr>
          <p:nvPr/>
        </p:nvCxnSpPr>
        <p:spPr>
          <a:xfrm flipH="1">
            <a:off x="7912359" y="3630396"/>
            <a:ext cx="347888" cy="324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58011F53-8AFA-4FDF-8831-B01052BD853F}"/>
              </a:ext>
            </a:extLst>
          </p:cNvPr>
          <p:cNvSpPr txBox="1"/>
          <p:nvPr/>
        </p:nvSpPr>
        <p:spPr>
          <a:xfrm>
            <a:off x="8745193" y="5224570"/>
            <a:ext cx="1454437" cy="369332"/>
          </a:xfrm>
          <a:prstGeom prst="rect">
            <a:avLst/>
          </a:prstGeom>
          <a:noFill/>
        </p:spPr>
        <p:txBody>
          <a:bodyPr wrap="none" rtlCol="0">
            <a:spAutoFit/>
          </a:bodyPr>
          <a:lstStyle/>
          <a:p>
            <a:r>
              <a:rPr lang="en-GB" dirty="0" smtClean="0"/>
              <a:t>Office chillers</a:t>
            </a:r>
            <a:endParaRPr lang="en-GB" dirty="0"/>
          </a:p>
        </p:txBody>
      </p:sp>
      <p:cxnSp>
        <p:nvCxnSpPr>
          <p:cNvPr id="29" name="Straight Arrow Connector 28"/>
          <p:cNvCxnSpPr>
            <a:stCxn id="31" idx="1"/>
          </p:cNvCxnSpPr>
          <p:nvPr/>
        </p:nvCxnSpPr>
        <p:spPr>
          <a:xfrm flipH="1">
            <a:off x="7912359" y="5409236"/>
            <a:ext cx="8328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58011F53-8AFA-4FDF-8831-B01052BD853F}"/>
              </a:ext>
            </a:extLst>
          </p:cNvPr>
          <p:cNvSpPr txBox="1"/>
          <p:nvPr/>
        </p:nvSpPr>
        <p:spPr>
          <a:xfrm>
            <a:off x="3175521" y="4960756"/>
            <a:ext cx="1667444" cy="646331"/>
          </a:xfrm>
          <a:prstGeom prst="rect">
            <a:avLst/>
          </a:prstGeom>
          <a:noFill/>
        </p:spPr>
        <p:txBody>
          <a:bodyPr wrap="none" rtlCol="0">
            <a:spAutoFit/>
          </a:bodyPr>
          <a:lstStyle/>
          <a:p>
            <a:r>
              <a:rPr lang="en-GB" dirty="0" smtClean="0"/>
              <a:t>Condenser loop</a:t>
            </a:r>
          </a:p>
          <a:p>
            <a:r>
              <a:rPr lang="en-GB" dirty="0" smtClean="0"/>
              <a:t>boilers</a:t>
            </a:r>
            <a:endParaRPr lang="en-GB" dirty="0"/>
          </a:p>
        </p:txBody>
      </p:sp>
      <p:cxnSp>
        <p:nvCxnSpPr>
          <p:cNvPr id="36" name="Straight Arrow Connector 35"/>
          <p:cNvCxnSpPr/>
          <p:nvPr/>
        </p:nvCxnSpPr>
        <p:spPr>
          <a:xfrm flipV="1">
            <a:off x="3881535" y="4707478"/>
            <a:ext cx="289903" cy="340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046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896" y="1189175"/>
            <a:ext cx="11299168" cy="5149280"/>
          </a:xfrm>
          <a:prstGeom prst="rect">
            <a:avLst/>
          </a:prstGeom>
        </p:spPr>
      </p:pic>
      <p:sp>
        <p:nvSpPr>
          <p:cNvPr id="5" name="Title 1">
            <a:extLst>
              <a:ext uri="{FF2B5EF4-FFF2-40B4-BE49-F238E27FC236}">
                <a16:creationId xmlns:a16="http://schemas.microsoft.com/office/drawing/2014/main" xmlns="" id="{BF4A8E82-02A3-44A7-9052-594BF8F9F3EA}"/>
              </a:ext>
            </a:extLst>
          </p:cNvPr>
          <p:cNvSpPr>
            <a:spLocks noGrp="1"/>
          </p:cNvSpPr>
          <p:nvPr>
            <p:ph type="title"/>
          </p:nvPr>
        </p:nvSpPr>
        <p:spPr>
          <a:xfrm>
            <a:off x="848958" y="85427"/>
            <a:ext cx="10515600" cy="1325563"/>
          </a:xfrm>
        </p:spPr>
        <p:txBody>
          <a:bodyPr/>
          <a:lstStyle/>
          <a:p>
            <a:r>
              <a:rPr lang="en-GB" dirty="0" smtClean="0"/>
              <a:t>Office airside AHU and FCU </a:t>
            </a:r>
            <a:r>
              <a:rPr lang="en-GB" dirty="0"/>
              <a:t>model</a:t>
            </a:r>
          </a:p>
        </p:txBody>
      </p:sp>
    </p:spTree>
    <p:extLst>
      <p:ext uri="{BB962C8B-B14F-4D97-AF65-F5344CB8AC3E}">
        <p14:creationId xmlns:p14="http://schemas.microsoft.com/office/powerpoint/2010/main" val="1793034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b="6441"/>
          <a:stretch/>
        </p:blipFill>
        <p:spPr bwMode="auto">
          <a:xfrm>
            <a:off x="2005445" y="1830416"/>
            <a:ext cx="6509905" cy="2960659"/>
          </a:xfrm>
          <a:prstGeom prst="rect">
            <a:avLst/>
          </a:prstGeom>
          <a:noFill/>
        </p:spPr>
      </p:pic>
      <p:sp>
        <p:nvSpPr>
          <p:cNvPr id="5" name="TextBox 4"/>
          <p:cNvSpPr txBox="1"/>
          <p:nvPr/>
        </p:nvSpPr>
        <p:spPr>
          <a:xfrm rot="16200000">
            <a:off x="-127807" y="2669440"/>
            <a:ext cx="3657600" cy="307777"/>
          </a:xfrm>
          <a:prstGeom prst="rect">
            <a:avLst/>
          </a:prstGeom>
          <a:noFill/>
        </p:spPr>
        <p:txBody>
          <a:bodyPr wrap="square" rtlCol="0">
            <a:spAutoFit/>
          </a:bodyPr>
          <a:lstStyle/>
          <a:p>
            <a:r>
              <a:rPr lang="en-GB" sz="1400" dirty="0" smtClean="0"/>
              <a:t>Monthly energy consumption kWh</a:t>
            </a:r>
            <a:endParaRPr lang="en-GB" sz="1400" dirty="0"/>
          </a:p>
        </p:txBody>
      </p:sp>
      <p:sp>
        <p:nvSpPr>
          <p:cNvPr id="6" name="TextBox 5"/>
          <p:cNvSpPr txBox="1"/>
          <p:nvPr/>
        </p:nvSpPr>
        <p:spPr>
          <a:xfrm>
            <a:off x="297180" y="194310"/>
            <a:ext cx="11647170" cy="1600438"/>
          </a:xfrm>
          <a:prstGeom prst="rect">
            <a:avLst/>
          </a:prstGeom>
          <a:noFill/>
        </p:spPr>
        <p:txBody>
          <a:bodyPr wrap="square" rtlCol="0">
            <a:spAutoFit/>
          </a:bodyPr>
          <a:lstStyle/>
          <a:p>
            <a:pPr algn="ctr"/>
            <a:r>
              <a:rPr lang="en-GB" b="1" dirty="0" smtClean="0"/>
              <a:t>Performance overview following calibration</a:t>
            </a:r>
          </a:p>
          <a:p>
            <a:endParaRPr lang="en-GB" sz="1600" dirty="0"/>
          </a:p>
          <a:p>
            <a:r>
              <a:rPr lang="en-GB" sz="1600" dirty="0" smtClean="0"/>
              <a:t>Gas and electricity billing information for the whole site was supplied by Land Securities for the period July 2015 to June 2016. There were two billing anomalies, no gas information for June and January’s gas consumption was extremely abnormally elevated.</a:t>
            </a:r>
          </a:p>
          <a:p>
            <a:endParaRPr lang="en-GB" sz="1600" dirty="0"/>
          </a:p>
          <a:p>
            <a:r>
              <a:rPr lang="en-GB" sz="1600" dirty="0" smtClean="0"/>
              <a:t>Including the two anomalies gives a peak monthly error </a:t>
            </a:r>
            <a:r>
              <a:rPr lang="en-GB" sz="1600" dirty="0" smtClean="0"/>
              <a:t>of </a:t>
            </a:r>
            <a:r>
              <a:rPr lang="en-GB" sz="1600" dirty="0" smtClean="0"/>
              <a:t>12.2% in January 2016 and an average error across the whole year of 5.5%</a:t>
            </a:r>
            <a:endParaRPr lang="en-GB" sz="1600" dirty="0"/>
          </a:p>
        </p:txBody>
      </p:sp>
      <p:sp>
        <p:nvSpPr>
          <p:cNvPr id="7" name="TextBox 6"/>
          <p:cNvSpPr txBox="1"/>
          <p:nvPr/>
        </p:nvSpPr>
        <p:spPr>
          <a:xfrm>
            <a:off x="537210" y="5189220"/>
            <a:ext cx="10949940" cy="1077218"/>
          </a:xfrm>
          <a:prstGeom prst="rect">
            <a:avLst/>
          </a:prstGeom>
          <a:noFill/>
        </p:spPr>
        <p:txBody>
          <a:bodyPr wrap="square" rtlCol="0">
            <a:spAutoFit/>
          </a:bodyPr>
          <a:lstStyle/>
          <a:p>
            <a:r>
              <a:rPr lang="en-GB" sz="1600" dirty="0" smtClean="0"/>
              <a:t>The total simulated annual energy cost for the period is £1,602,217.00 for grid supplied electricity and £175,866.50 for Natural gas. The total is £1,778,083.50, which is within 2.5% of the billed energy. The difference being mainly on gas.</a:t>
            </a:r>
          </a:p>
          <a:p>
            <a:endParaRPr lang="en-GB" sz="1600" dirty="0"/>
          </a:p>
          <a:p>
            <a:r>
              <a:rPr lang="en-GB" sz="1600" dirty="0" smtClean="0"/>
              <a:t>The £1,778,083.50 simulated annual cost will be used to calculate savings on some energy conservation measures.</a:t>
            </a:r>
            <a:endParaRPr lang="en-GB" sz="1600" dirty="0"/>
          </a:p>
        </p:txBody>
      </p:sp>
    </p:spTree>
    <p:extLst>
      <p:ext uri="{BB962C8B-B14F-4D97-AF65-F5344CB8AC3E}">
        <p14:creationId xmlns:p14="http://schemas.microsoft.com/office/powerpoint/2010/main" val="2030643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1570" y="777240"/>
            <a:ext cx="9749790" cy="1754326"/>
          </a:xfrm>
          <a:prstGeom prst="rect">
            <a:avLst/>
          </a:prstGeom>
          <a:noFill/>
        </p:spPr>
        <p:txBody>
          <a:bodyPr wrap="square" rtlCol="0">
            <a:spAutoFit/>
          </a:bodyPr>
          <a:lstStyle/>
          <a:p>
            <a:r>
              <a:rPr lang="en-GB" sz="2400" dirty="0" smtClean="0"/>
              <a:t>Whilst the overall simulated performance matches well with the actual performance, good agreement was also found in the detailed performance of individual components and process.</a:t>
            </a:r>
          </a:p>
          <a:p>
            <a:endParaRPr lang="en-GB" dirty="0"/>
          </a:p>
          <a:p>
            <a:r>
              <a:rPr lang="en-GB" dirty="0" smtClean="0"/>
              <a:t>A few of these will be highlighted below.</a:t>
            </a:r>
            <a:endParaRPr lang="en-GB" dirty="0"/>
          </a:p>
        </p:txBody>
      </p:sp>
    </p:spTree>
    <p:extLst>
      <p:ext uri="{BB962C8B-B14F-4D97-AF65-F5344CB8AC3E}">
        <p14:creationId xmlns:p14="http://schemas.microsoft.com/office/powerpoint/2010/main" val="33609818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5974814" y="3581869"/>
            <a:ext cx="6414943" cy="3148689"/>
          </a:xfrm>
          <a:prstGeom prst="rect">
            <a:avLst/>
          </a:prstGeom>
        </p:spPr>
      </p:pic>
      <p:pic>
        <p:nvPicPr>
          <p:cNvPr id="5" name="Picture 4"/>
          <p:cNvPicPr/>
          <p:nvPr/>
        </p:nvPicPr>
        <p:blipFill>
          <a:blip r:embed="rId3"/>
          <a:stretch>
            <a:fillRect/>
          </a:stretch>
        </p:blipFill>
        <p:spPr>
          <a:xfrm>
            <a:off x="5715000" y="0"/>
            <a:ext cx="6134389" cy="3327414"/>
          </a:xfrm>
          <a:prstGeom prst="rect">
            <a:avLst/>
          </a:prstGeom>
        </p:spPr>
      </p:pic>
      <p:cxnSp>
        <p:nvCxnSpPr>
          <p:cNvPr id="7" name="Straight Connector 6"/>
          <p:cNvCxnSpPr/>
          <p:nvPr/>
        </p:nvCxnSpPr>
        <p:spPr>
          <a:xfrm flipH="1" flipV="1">
            <a:off x="6186747" y="52994"/>
            <a:ext cx="10391" cy="4572001"/>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11568537" y="49202"/>
            <a:ext cx="10391" cy="4572001"/>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4567346" y="1211580"/>
            <a:ext cx="1828800" cy="246221"/>
          </a:xfrm>
          <a:prstGeom prst="rect">
            <a:avLst/>
          </a:prstGeom>
          <a:noFill/>
        </p:spPr>
        <p:txBody>
          <a:bodyPr wrap="square" rtlCol="0">
            <a:spAutoFit/>
          </a:bodyPr>
          <a:lstStyle/>
          <a:p>
            <a:r>
              <a:rPr lang="en-GB" sz="1000" dirty="0" smtClean="0"/>
              <a:t>Retail condenser loop temp C</a:t>
            </a:r>
            <a:endParaRPr lang="en-GB" sz="1000" dirty="0"/>
          </a:p>
        </p:txBody>
      </p:sp>
      <p:sp>
        <p:nvSpPr>
          <p:cNvPr id="14" name="TextBox 13"/>
          <p:cNvSpPr txBox="1"/>
          <p:nvPr/>
        </p:nvSpPr>
        <p:spPr>
          <a:xfrm rot="16200000">
            <a:off x="4710866" y="4501884"/>
            <a:ext cx="1828800" cy="246221"/>
          </a:xfrm>
          <a:prstGeom prst="rect">
            <a:avLst/>
          </a:prstGeom>
          <a:noFill/>
        </p:spPr>
        <p:txBody>
          <a:bodyPr wrap="square" rtlCol="0">
            <a:spAutoFit/>
          </a:bodyPr>
          <a:lstStyle/>
          <a:p>
            <a:r>
              <a:rPr lang="en-GB" sz="1000" dirty="0" smtClean="0"/>
              <a:t>Retail condenser loop temp C</a:t>
            </a:r>
            <a:endParaRPr lang="en-GB" sz="1000" dirty="0"/>
          </a:p>
        </p:txBody>
      </p:sp>
      <p:sp>
        <p:nvSpPr>
          <p:cNvPr id="16" name="TextBox 15"/>
          <p:cNvSpPr txBox="1"/>
          <p:nvPr/>
        </p:nvSpPr>
        <p:spPr>
          <a:xfrm>
            <a:off x="9612630" y="651509"/>
            <a:ext cx="1325880" cy="261610"/>
          </a:xfrm>
          <a:prstGeom prst="rect">
            <a:avLst/>
          </a:prstGeom>
          <a:noFill/>
        </p:spPr>
        <p:txBody>
          <a:bodyPr wrap="square" rtlCol="0">
            <a:spAutoFit/>
          </a:bodyPr>
          <a:lstStyle/>
          <a:p>
            <a:r>
              <a:rPr lang="en-GB" sz="1100" dirty="0" smtClean="0"/>
              <a:t>Monitored D L data</a:t>
            </a:r>
            <a:endParaRPr lang="en-GB" sz="1100" dirty="0"/>
          </a:p>
        </p:txBody>
      </p:sp>
      <p:sp>
        <p:nvSpPr>
          <p:cNvPr id="17" name="TextBox 16"/>
          <p:cNvSpPr txBox="1"/>
          <p:nvPr/>
        </p:nvSpPr>
        <p:spPr>
          <a:xfrm>
            <a:off x="9612630" y="3848118"/>
            <a:ext cx="1325880" cy="261610"/>
          </a:xfrm>
          <a:prstGeom prst="rect">
            <a:avLst/>
          </a:prstGeom>
          <a:noFill/>
        </p:spPr>
        <p:txBody>
          <a:bodyPr wrap="square" rtlCol="0">
            <a:spAutoFit/>
          </a:bodyPr>
          <a:lstStyle/>
          <a:p>
            <a:r>
              <a:rPr lang="en-GB" sz="1100" dirty="0" smtClean="0"/>
              <a:t>Simulated data</a:t>
            </a:r>
            <a:endParaRPr lang="en-GB" sz="1100" dirty="0"/>
          </a:p>
        </p:txBody>
      </p:sp>
      <p:sp>
        <p:nvSpPr>
          <p:cNvPr id="18" name="TextBox 17"/>
          <p:cNvSpPr txBox="1"/>
          <p:nvPr/>
        </p:nvSpPr>
        <p:spPr>
          <a:xfrm>
            <a:off x="343600" y="50958"/>
            <a:ext cx="4058689" cy="369332"/>
          </a:xfrm>
          <a:prstGeom prst="rect">
            <a:avLst/>
          </a:prstGeom>
          <a:noFill/>
        </p:spPr>
        <p:txBody>
          <a:bodyPr wrap="square" rtlCol="0">
            <a:spAutoFit/>
          </a:bodyPr>
          <a:lstStyle/>
          <a:p>
            <a:r>
              <a:rPr lang="en-GB" dirty="0" smtClean="0"/>
              <a:t>Retail condenser loop temperature</a:t>
            </a:r>
            <a:endParaRPr lang="en-GB" dirty="0"/>
          </a:p>
        </p:txBody>
      </p:sp>
      <p:sp>
        <p:nvSpPr>
          <p:cNvPr id="19" name="TextBox 18"/>
          <p:cNvSpPr txBox="1"/>
          <p:nvPr/>
        </p:nvSpPr>
        <p:spPr>
          <a:xfrm>
            <a:off x="7795260" y="49202"/>
            <a:ext cx="1988820" cy="307777"/>
          </a:xfrm>
          <a:prstGeom prst="rect">
            <a:avLst/>
          </a:prstGeom>
          <a:noFill/>
        </p:spPr>
        <p:txBody>
          <a:bodyPr wrap="square" rtlCol="0">
            <a:spAutoFit/>
          </a:bodyPr>
          <a:lstStyle/>
          <a:p>
            <a:r>
              <a:rPr lang="en-GB" sz="1400" dirty="0" smtClean="0"/>
              <a:t>Last 6 months of 2015</a:t>
            </a:r>
            <a:endParaRPr lang="en-GB" sz="1400" dirty="0"/>
          </a:p>
        </p:txBody>
      </p:sp>
      <p:sp>
        <p:nvSpPr>
          <p:cNvPr id="20" name="TextBox 19"/>
          <p:cNvSpPr txBox="1"/>
          <p:nvPr/>
        </p:nvSpPr>
        <p:spPr>
          <a:xfrm>
            <a:off x="251460" y="525780"/>
            <a:ext cx="4926330" cy="3785652"/>
          </a:xfrm>
          <a:prstGeom prst="rect">
            <a:avLst/>
          </a:prstGeom>
          <a:noFill/>
        </p:spPr>
        <p:txBody>
          <a:bodyPr wrap="square" rtlCol="0">
            <a:spAutoFit/>
          </a:bodyPr>
          <a:lstStyle/>
          <a:p>
            <a:r>
              <a:rPr lang="en-GB" sz="1600" dirty="0" smtClean="0"/>
              <a:t>Due to high heat rejection from the retail units in the summer months the condenser loop temperature reaches a peak of ~44C. The simulated peak is ~42C at the same time of year.</a:t>
            </a:r>
          </a:p>
          <a:p>
            <a:endParaRPr lang="en-GB" sz="1600" dirty="0"/>
          </a:p>
          <a:p>
            <a:r>
              <a:rPr lang="en-GB" sz="1600" dirty="0" smtClean="0"/>
              <a:t>The shape of the variation in condenser loop temperature is identical for monitored and simulated data. This is because the building and systems is being driven by the same weather data as is the </a:t>
            </a:r>
            <a:r>
              <a:rPr lang="en-GB" sz="1600" dirty="0" err="1" smtClean="0"/>
              <a:t>Tas</a:t>
            </a:r>
            <a:r>
              <a:rPr lang="en-GB" sz="1600" dirty="0" smtClean="0"/>
              <a:t> model.</a:t>
            </a:r>
          </a:p>
          <a:p>
            <a:endParaRPr lang="en-GB" sz="1600" dirty="0"/>
          </a:p>
          <a:p>
            <a:r>
              <a:rPr lang="en-GB" sz="1600" dirty="0" smtClean="0"/>
              <a:t>The weather station, mounted of the roof of ONC for this project, was a key element in the validation of </a:t>
            </a:r>
            <a:r>
              <a:rPr lang="en-GB" sz="1600" dirty="0" err="1" smtClean="0"/>
              <a:t>Tas</a:t>
            </a:r>
            <a:r>
              <a:rPr lang="en-GB" sz="1600" dirty="0" smtClean="0"/>
              <a:t> calculation procedures.</a:t>
            </a:r>
          </a:p>
          <a:p>
            <a:endParaRPr lang="en-GB" sz="1600" dirty="0"/>
          </a:p>
          <a:p>
            <a:r>
              <a:rPr lang="en-GB" sz="1600" dirty="0" smtClean="0"/>
              <a:t>Heat is extracted from the condenser loop by the DAC.</a:t>
            </a:r>
            <a:endParaRPr lang="en-GB" sz="1600" dirty="0"/>
          </a:p>
        </p:txBody>
      </p:sp>
      <p:cxnSp>
        <p:nvCxnSpPr>
          <p:cNvPr id="22" name="Straight Arrow Connector 21"/>
          <p:cNvCxnSpPr/>
          <p:nvPr/>
        </p:nvCxnSpPr>
        <p:spPr>
          <a:xfrm>
            <a:off x="9784080" y="182880"/>
            <a:ext cx="17844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186747" y="194310"/>
            <a:ext cx="1608513" cy="11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679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42714" t="8422"/>
          <a:stretch/>
        </p:blipFill>
        <p:spPr>
          <a:xfrm>
            <a:off x="6515100" y="280554"/>
            <a:ext cx="5402233" cy="3050655"/>
          </a:xfrm>
          <a:prstGeom prst="rect">
            <a:avLst/>
          </a:prstGeom>
        </p:spPr>
      </p:pic>
      <p:pic>
        <p:nvPicPr>
          <p:cNvPr id="5" name="Picture 4"/>
          <p:cNvPicPr/>
          <p:nvPr/>
        </p:nvPicPr>
        <p:blipFill>
          <a:blip r:embed="rId3"/>
          <a:stretch>
            <a:fillRect/>
          </a:stretch>
        </p:blipFill>
        <p:spPr>
          <a:xfrm>
            <a:off x="3763935" y="3091180"/>
            <a:ext cx="8446769" cy="2831465"/>
          </a:xfrm>
          <a:prstGeom prst="rect">
            <a:avLst/>
          </a:prstGeom>
        </p:spPr>
      </p:pic>
      <p:sp>
        <p:nvSpPr>
          <p:cNvPr id="6" name="TextBox 5"/>
          <p:cNvSpPr txBox="1"/>
          <p:nvPr/>
        </p:nvSpPr>
        <p:spPr>
          <a:xfrm>
            <a:off x="395922" y="3494405"/>
            <a:ext cx="3219450" cy="2862322"/>
          </a:xfrm>
          <a:prstGeom prst="rect">
            <a:avLst/>
          </a:prstGeom>
          <a:noFill/>
        </p:spPr>
        <p:txBody>
          <a:bodyPr wrap="square" rtlCol="0">
            <a:spAutoFit/>
          </a:bodyPr>
          <a:lstStyle/>
          <a:p>
            <a:r>
              <a:rPr lang="en-GB" sz="1600" dirty="0" smtClean="0"/>
              <a:t>The ground loop at ONC uses 13 </a:t>
            </a:r>
            <a:r>
              <a:rPr lang="en-GB" sz="1600" dirty="0" smtClean="0"/>
              <a:t>GSHPs </a:t>
            </a:r>
            <a:r>
              <a:rPr lang="en-GB" sz="1600" dirty="0" smtClean="0"/>
              <a:t>to supply heating and cooling to the retail and office systems. The graphs below show the monitored flow temperature from the ground loop to the GSHPs from mid August to the end of 2015. </a:t>
            </a:r>
            <a:r>
              <a:rPr lang="en-GB" sz="1600" dirty="0" smtClean="0"/>
              <a:t> The </a:t>
            </a:r>
            <a:r>
              <a:rPr lang="en-GB" sz="1600" dirty="0" smtClean="0"/>
              <a:t>simulated temperature is shown below for the last 6 months of 2015.</a:t>
            </a:r>
          </a:p>
          <a:p>
            <a:endParaRPr lang="en-GB" dirty="0"/>
          </a:p>
          <a:p>
            <a:endParaRPr lang="en-GB" dirty="0"/>
          </a:p>
        </p:txBody>
      </p:sp>
      <p:cxnSp>
        <p:nvCxnSpPr>
          <p:cNvPr id="10" name="Straight Connector 9"/>
          <p:cNvCxnSpPr/>
          <p:nvPr/>
        </p:nvCxnSpPr>
        <p:spPr>
          <a:xfrm>
            <a:off x="6492240" y="1062990"/>
            <a:ext cx="11430" cy="3447077"/>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77540" y="1428750"/>
            <a:ext cx="1657350" cy="523220"/>
          </a:xfrm>
          <a:prstGeom prst="rect">
            <a:avLst/>
          </a:prstGeom>
          <a:noFill/>
        </p:spPr>
        <p:txBody>
          <a:bodyPr wrap="square" rtlCol="0">
            <a:spAutoFit/>
          </a:bodyPr>
          <a:lstStyle/>
          <a:p>
            <a:r>
              <a:rPr lang="en-GB" sz="1400" dirty="0" smtClean="0"/>
              <a:t>Spikes and drop-out</a:t>
            </a:r>
          </a:p>
          <a:p>
            <a:r>
              <a:rPr lang="en-GB" sz="1400" dirty="0" smtClean="0"/>
              <a:t>may be ignored</a:t>
            </a:r>
            <a:endParaRPr lang="en-GB" sz="1400" dirty="0"/>
          </a:p>
        </p:txBody>
      </p:sp>
      <p:sp>
        <p:nvSpPr>
          <p:cNvPr id="12" name="TextBox 11"/>
          <p:cNvSpPr txBox="1"/>
          <p:nvPr/>
        </p:nvSpPr>
        <p:spPr>
          <a:xfrm>
            <a:off x="262890" y="377190"/>
            <a:ext cx="1954530" cy="646331"/>
          </a:xfrm>
          <a:prstGeom prst="rect">
            <a:avLst/>
          </a:prstGeom>
          <a:noFill/>
        </p:spPr>
        <p:txBody>
          <a:bodyPr wrap="square" rtlCol="0">
            <a:spAutoFit/>
          </a:bodyPr>
          <a:lstStyle/>
          <a:p>
            <a:r>
              <a:rPr lang="en-GB" dirty="0" smtClean="0"/>
              <a:t>Ground loop temperature</a:t>
            </a:r>
            <a:endParaRPr lang="en-GB" dirty="0"/>
          </a:p>
        </p:txBody>
      </p:sp>
    </p:spTree>
    <p:extLst>
      <p:ext uri="{BB962C8B-B14F-4D97-AF65-F5344CB8AC3E}">
        <p14:creationId xmlns:p14="http://schemas.microsoft.com/office/powerpoint/2010/main" val="28526014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8526</TotalTime>
  <Words>848</Words>
  <Application>Microsoft Office PowerPoint</Application>
  <PresentationFormat>Custom</PresentationFormat>
  <Paragraphs>93</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Calibration of building energy models from BMS bulk logging and analytics software</vt:lpstr>
      <vt:lpstr>Project Building -- One New Change</vt:lpstr>
      <vt:lpstr>Data inputs to the calibrated model</vt:lpstr>
      <vt:lpstr>Waterside plant model</vt:lpstr>
      <vt:lpstr>Office airside AHU and FCU model</vt:lpstr>
      <vt:lpstr>PowerPoint Presentation</vt:lpstr>
      <vt:lpstr>PowerPoint Presentation</vt:lpstr>
      <vt:lpstr>PowerPoint Presentation</vt:lpstr>
      <vt:lpstr>PowerPoint Presentation</vt:lpstr>
      <vt:lpstr>PowerPoint Presentation</vt:lpstr>
      <vt:lpstr>PowerPoint Presentation</vt:lpstr>
      <vt:lpstr>Ground loop optimisation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Jones</dc:creator>
  <cp:lastModifiedBy>John</cp:lastModifiedBy>
  <cp:revision>56</cp:revision>
  <dcterms:created xsi:type="dcterms:W3CDTF">2018-02-07T16:02:17Z</dcterms:created>
  <dcterms:modified xsi:type="dcterms:W3CDTF">2018-11-08T10:55:49Z</dcterms:modified>
</cp:coreProperties>
</file>