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18"/>
  </p:notesMasterIdLst>
  <p:sldIdLst>
    <p:sldId id="342" r:id="rId2"/>
    <p:sldId id="407" r:id="rId3"/>
    <p:sldId id="406" r:id="rId4"/>
    <p:sldId id="409" r:id="rId5"/>
    <p:sldId id="408" r:id="rId6"/>
    <p:sldId id="385" r:id="rId7"/>
    <p:sldId id="345" r:id="rId8"/>
    <p:sldId id="382" r:id="rId9"/>
    <p:sldId id="388" r:id="rId10"/>
    <p:sldId id="346" r:id="rId11"/>
    <p:sldId id="410" r:id="rId12"/>
    <p:sldId id="394" r:id="rId13"/>
    <p:sldId id="386" r:id="rId14"/>
    <p:sldId id="389" r:id="rId15"/>
    <p:sldId id="402" r:id="rId16"/>
    <p:sldId id="4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5732B0-1A13-7F4E-93E7-0725F4195105}">
          <p14:sldIdLst>
            <p14:sldId id="342"/>
            <p14:sldId id="407"/>
            <p14:sldId id="406"/>
            <p14:sldId id="409"/>
            <p14:sldId id="408"/>
            <p14:sldId id="385"/>
            <p14:sldId id="345"/>
            <p14:sldId id="382"/>
            <p14:sldId id="388"/>
            <p14:sldId id="346"/>
            <p14:sldId id="410"/>
            <p14:sldId id="394"/>
            <p14:sldId id="386"/>
            <p14:sldId id="389"/>
            <p14:sldId id="402"/>
            <p14:sldId id="4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BE3"/>
    <a:srgbClr val="767B7F"/>
    <a:srgbClr val="818284"/>
    <a:srgbClr val="CDCDCD"/>
    <a:srgbClr val="6F7573"/>
    <a:srgbClr val="E4E4E3"/>
    <a:srgbClr val="ED1B24"/>
    <a:srgbClr val="818286"/>
    <a:srgbClr val="00ADEF"/>
    <a:srgbClr val="75B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97" autoAdjust="0"/>
    <p:restoredTop sz="82732" autoAdjust="0"/>
  </p:normalViewPr>
  <p:slideViewPr>
    <p:cSldViewPr snapToGrid="0">
      <p:cViewPr>
        <p:scale>
          <a:sx n="120" d="100"/>
          <a:sy n="120" d="100"/>
        </p:scale>
        <p:origin x="1288" y="336"/>
      </p:cViewPr>
      <p:guideLst>
        <p:guide orient="horz" pos="2160"/>
        <p:guide pos="3840"/>
      </p:guideLst>
    </p:cSldViewPr>
  </p:slideViewPr>
  <p:notesTextViewPr>
    <p:cViewPr>
      <p:scale>
        <a:sx n="1" d="1"/>
        <a:sy n="1" d="1"/>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F3CC2-10E3-47F3-8E0C-8344B1F56752}" type="datetimeFigureOut">
              <a:rPr lang="en-US" smtClean="0"/>
              <a:t>2/21/19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D8061-E83F-44E6-80AE-B217B65F1ABB}" type="slidenum">
              <a:rPr lang="en-US" smtClean="0"/>
              <a:t>‹#›</a:t>
            </a:fld>
            <a:endParaRPr lang="en-US"/>
          </a:p>
        </p:txBody>
      </p:sp>
    </p:spTree>
    <p:extLst>
      <p:ext uri="{BB962C8B-B14F-4D97-AF65-F5344CB8AC3E}">
        <p14:creationId xmlns:p14="http://schemas.microsoft.com/office/powerpoint/2010/main" val="123698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2</a:t>
            </a:fld>
            <a:endParaRPr lang="en-US"/>
          </a:p>
        </p:txBody>
      </p:sp>
    </p:spTree>
    <p:extLst>
      <p:ext uri="{BB962C8B-B14F-4D97-AF65-F5344CB8AC3E}">
        <p14:creationId xmlns:p14="http://schemas.microsoft.com/office/powerpoint/2010/main" val="323536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15</a:t>
            </a:fld>
            <a:endParaRPr lang="en-US"/>
          </a:p>
        </p:txBody>
      </p:sp>
    </p:spTree>
    <p:extLst>
      <p:ext uri="{BB962C8B-B14F-4D97-AF65-F5344CB8AC3E}">
        <p14:creationId xmlns:p14="http://schemas.microsoft.com/office/powerpoint/2010/main" val="371568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3</a:t>
            </a:fld>
            <a:endParaRPr lang="en-US"/>
          </a:p>
        </p:txBody>
      </p:sp>
    </p:spTree>
    <p:extLst>
      <p:ext uri="{BB962C8B-B14F-4D97-AF65-F5344CB8AC3E}">
        <p14:creationId xmlns:p14="http://schemas.microsoft.com/office/powerpoint/2010/main" val="36012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4</a:t>
            </a:fld>
            <a:endParaRPr lang="en-US"/>
          </a:p>
        </p:txBody>
      </p:sp>
    </p:spTree>
    <p:extLst>
      <p:ext uri="{BB962C8B-B14F-4D97-AF65-F5344CB8AC3E}">
        <p14:creationId xmlns:p14="http://schemas.microsoft.com/office/powerpoint/2010/main" val="349585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CD8061-E83F-44E6-80AE-B217B65F1ABB}" type="slidenum">
              <a:rPr lang="en-US" smtClean="0"/>
              <a:t>6</a:t>
            </a:fld>
            <a:endParaRPr lang="en-US"/>
          </a:p>
        </p:txBody>
      </p:sp>
    </p:spTree>
    <p:extLst>
      <p:ext uri="{BB962C8B-B14F-4D97-AF65-F5344CB8AC3E}">
        <p14:creationId xmlns:p14="http://schemas.microsoft.com/office/powerpoint/2010/main" val="175138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CD8061-E83F-44E6-80AE-B217B65F1ABB}" type="slidenum">
              <a:rPr lang="en-US" smtClean="0"/>
              <a:t>8</a:t>
            </a:fld>
            <a:endParaRPr lang="en-US"/>
          </a:p>
        </p:txBody>
      </p:sp>
    </p:spTree>
    <p:extLst>
      <p:ext uri="{BB962C8B-B14F-4D97-AF65-F5344CB8AC3E}">
        <p14:creationId xmlns:p14="http://schemas.microsoft.com/office/powerpoint/2010/main" val="191352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9</a:t>
            </a:fld>
            <a:endParaRPr lang="en-US"/>
          </a:p>
        </p:txBody>
      </p:sp>
    </p:spTree>
    <p:extLst>
      <p:ext uri="{BB962C8B-B14F-4D97-AF65-F5344CB8AC3E}">
        <p14:creationId xmlns:p14="http://schemas.microsoft.com/office/powerpoint/2010/main" val="124856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11</a:t>
            </a:fld>
            <a:endParaRPr lang="en-US"/>
          </a:p>
        </p:txBody>
      </p:sp>
    </p:spTree>
    <p:extLst>
      <p:ext uri="{BB962C8B-B14F-4D97-AF65-F5344CB8AC3E}">
        <p14:creationId xmlns:p14="http://schemas.microsoft.com/office/powerpoint/2010/main" val="232648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12</a:t>
            </a:fld>
            <a:endParaRPr lang="en-US"/>
          </a:p>
        </p:txBody>
      </p:sp>
    </p:spTree>
    <p:extLst>
      <p:ext uri="{BB962C8B-B14F-4D97-AF65-F5344CB8AC3E}">
        <p14:creationId xmlns:p14="http://schemas.microsoft.com/office/powerpoint/2010/main" val="62197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D8061-E83F-44E6-80AE-B217B65F1ABB}" type="slidenum">
              <a:rPr lang="en-US" smtClean="0"/>
              <a:t>13</a:t>
            </a:fld>
            <a:endParaRPr lang="en-US"/>
          </a:p>
        </p:txBody>
      </p:sp>
    </p:spTree>
    <p:extLst>
      <p:ext uri="{BB962C8B-B14F-4D97-AF65-F5344CB8AC3E}">
        <p14:creationId xmlns:p14="http://schemas.microsoft.com/office/powerpoint/2010/main" val="726285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95F60C-BC5D-4D49-BCDC-4121E236B3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119" y="835070"/>
            <a:ext cx="11795760" cy="3117198"/>
          </a:xfrm>
          <a:prstGeom prst="rect">
            <a:avLst/>
          </a:prstGeom>
        </p:spPr>
      </p:pic>
      <p:sp>
        <p:nvSpPr>
          <p:cNvPr id="6" name="Text Placeholder 5">
            <a:extLst>
              <a:ext uri="{FF2B5EF4-FFF2-40B4-BE49-F238E27FC236}">
                <a16:creationId xmlns:a16="http://schemas.microsoft.com/office/drawing/2014/main" id="{C3768905-1FC1-3D4E-B854-4CD23F331015}"/>
              </a:ext>
            </a:extLst>
          </p:cNvPr>
          <p:cNvSpPr>
            <a:spLocks noGrp="1"/>
          </p:cNvSpPr>
          <p:nvPr>
            <p:ph type="body" sz="quarter" idx="10" hasCustomPrompt="1"/>
          </p:nvPr>
        </p:nvSpPr>
        <p:spPr>
          <a:xfrm>
            <a:off x="1035050" y="4873752"/>
            <a:ext cx="10121900" cy="1246257"/>
          </a:xfrm>
          <a:prstGeom prst="rect">
            <a:avLst/>
          </a:prstGeom>
        </p:spPr>
        <p:txBody>
          <a:bodyPr anchor="t" anchorCtr="1"/>
          <a:lstStyle>
            <a:lvl1pPr marL="0" indent="0" algn="ctr">
              <a:buNone/>
              <a:defRPr sz="4400" b="0" i="0" baseline="0">
                <a:latin typeface="Calibri Light" panose="020F0302020204030204" pitchFamily="34" charset="0"/>
                <a:cs typeface="Calibri Light" panose="020F0302020204030204" pitchFamily="34" charset="0"/>
              </a:defRPr>
            </a:lvl1pPr>
            <a:lvl2pPr marL="457200" indent="0" algn="ctr">
              <a:buNone/>
              <a:defRPr/>
            </a:lvl2pPr>
          </a:lstStyle>
          <a:p>
            <a:pPr lvl="0"/>
            <a:r>
              <a:rPr lang="en-US" dirty="0"/>
              <a:t>Presentation Title</a:t>
            </a:r>
          </a:p>
          <a:p>
            <a:pPr lvl="1"/>
            <a:endParaRPr lang="en-US" dirty="0"/>
          </a:p>
        </p:txBody>
      </p:sp>
      <p:sp>
        <p:nvSpPr>
          <p:cNvPr id="5" name="Shape 66">
            <a:extLst>
              <a:ext uri="{FF2B5EF4-FFF2-40B4-BE49-F238E27FC236}">
                <a16:creationId xmlns:a16="http://schemas.microsoft.com/office/drawing/2014/main" id="{A8498160-9FC8-A749-8DBB-1B99CF66B759}"/>
              </a:ext>
            </a:extLst>
          </p:cNvPr>
          <p:cNvSpPr txBox="1">
            <a:spLocks/>
          </p:cNvSpPr>
          <p:nvPr userDrawn="1"/>
        </p:nvSpPr>
        <p:spPr>
          <a:xfrm>
            <a:off x="456925" y="3945451"/>
            <a:ext cx="11278149" cy="639249"/>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10000"/>
            </a:pPr>
            <a:r>
              <a:rPr lang="en-GB" sz="2400" spc="200" dirty="0">
                <a:solidFill>
                  <a:srgbClr val="767B7F"/>
                </a:solidFill>
                <a:latin typeface="Century Gothic" panose="020B0502020202020204" pitchFamily="34" charset="0"/>
                <a:cs typeface="Damascus" pitchFamily="2" charset="-78"/>
              </a:rPr>
              <a:t>FAST  AND  ROBUST  BUILDING  SIMULATION  SOFTWARE</a:t>
            </a:r>
            <a:endParaRPr lang="en" sz="2400" spc="200" dirty="0">
              <a:solidFill>
                <a:srgbClr val="767B7F"/>
              </a:solidFill>
              <a:latin typeface="Century Gothic" panose="020B0502020202020204" pitchFamily="34" charset="0"/>
              <a:cs typeface="Damascus" pitchFamily="2" charset="-78"/>
            </a:endParaRPr>
          </a:p>
        </p:txBody>
      </p:sp>
    </p:spTree>
    <p:extLst>
      <p:ext uri="{BB962C8B-B14F-4D97-AF65-F5344CB8AC3E}">
        <p14:creationId xmlns:p14="http://schemas.microsoft.com/office/powerpoint/2010/main" val="423092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amp; Subtitle - white backgrou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4" name="Text Placeholder 14">
            <a:extLst>
              <a:ext uri="{FF2B5EF4-FFF2-40B4-BE49-F238E27FC236}">
                <a16:creationId xmlns:a16="http://schemas.microsoft.com/office/drawing/2014/main" id="{98FE1D98-6AA3-724D-B188-D376F8599F14}"/>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pic>
        <p:nvPicPr>
          <p:cNvPr id="6" name="Picture 5">
            <a:extLst>
              <a:ext uri="{FF2B5EF4-FFF2-40B4-BE49-F238E27FC236}">
                <a16:creationId xmlns:a16="http://schemas.microsoft.com/office/drawing/2014/main" id="{143837A5-C18D-ED42-8A04-D641887801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7106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amp; Subtitle - light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4" name="Text Placeholder 14">
            <a:extLst>
              <a:ext uri="{FF2B5EF4-FFF2-40B4-BE49-F238E27FC236}">
                <a16:creationId xmlns:a16="http://schemas.microsoft.com/office/drawing/2014/main" id="{22F329DB-FE75-FE49-808A-26FC1315E1DD}"/>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pic>
        <p:nvPicPr>
          <p:cNvPr id="6" name="Picture 5">
            <a:extLst>
              <a:ext uri="{FF2B5EF4-FFF2-40B4-BE49-F238E27FC236}">
                <a16:creationId xmlns:a16="http://schemas.microsoft.com/office/drawing/2014/main" id="{24D9DC9E-E4C3-0740-A5CA-7C38506846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53446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amp; Subtitle - dark grey background">
    <p:bg>
      <p:bgPr>
        <a:solidFill>
          <a:srgbClr val="767B7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lvl1pPr>
              <a:defRPr baseline="0">
                <a:solidFill>
                  <a:schemeClr val="bg1"/>
                </a:solidFill>
              </a:defRPr>
            </a:lvl1pPr>
          </a:lstStyle>
          <a:p>
            <a:fld id="{CC8C4AC8-C63D-8341-B154-E933463B21CA}" type="slidenum">
              <a:rPr lang="en-US" smtClean="0"/>
              <a:pPr/>
              <a:t>‹#›</a:t>
            </a:fld>
            <a:endParaRPr lang="en-US" dirty="0"/>
          </a:p>
        </p:txBody>
      </p:sp>
      <p:sp>
        <p:nvSpPr>
          <p:cNvPr id="4" name="Text Placeholder 14">
            <a:extLst>
              <a:ext uri="{FF2B5EF4-FFF2-40B4-BE49-F238E27FC236}">
                <a16:creationId xmlns:a16="http://schemas.microsoft.com/office/drawing/2014/main" id="{07B44F2B-A050-634F-9B13-758AE9C07075}"/>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solidFill>
                  <a:schemeClr val="bg1"/>
                </a:solidFill>
              </a:defRPr>
            </a:lvl1pPr>
          </a:lstStyle>
          <a:p>
            <a:pPr lvl="0"/>
            <a:r>
              <a:rPr lang="en-US" dirty="0"/>
              <a:t>Edit Master text styles</a:t>
            </a:r>
          </a:p>
        </p:txBody>
      </p:sp>
      <p:pic>
        <p:nvPicPr>
          <p:cNvPr id="6" name="Picture 5">
            <a:extLst>
              <a:ext uri="{FF2B5EF4-FFF2-40B4-BE49-F238E27FC236}">
                <a16:creationId xmlns:a16="http://schemas.microsoft.com/office/drawing/2014/main" id="{FFCD1994-1605-0B4B-8F36-9DECBFA059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1744997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ly - white backgrou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pic>
        <p:nvPicPr>
          <p:cNvPr id="4" name="Picture 3">
            <a:extLst>
              <a:ext uri="{FF2B5EF4-FFF2-40B4-BE49-F238E27FC236}">
                <a16:creationId xmlns:a16="http://schemas.microsoft.com/office/drawing/2014/main" id="{F1B32AC4-B07D-0045-B57A-72EF54796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2099300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ly - light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pic>
        <p:nvPicPr>
          <p:cNvPr id="4" name="Picture 3">
            <a:extLst>
              <a:ext uri="{FF2B5EF4-FFF2-40B4-BE49-F238E27FC236}">
                <a16:creationId xmlns:a16="http://schemas.microsoft.com/office/drawing/2014/main" id="{02625FE6-5B8E-0343-974F-C52BAE4EF1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77648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ly - dark grey background">
    <p:bg>
      <p:bgPr>
        <a:solidFill>
          <a:srgbClr val="767B7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lvl1pPr>
              <a:defRPr baseline="0">
                <a:solidFill>
                  <a:schemeClr val="bg1"/>
                </a:solidFill>
              </a:defRPr>
            </a:lvl1pPr>
          </a:lstStyle>
          <a:p>
            <a:fld id="{CC8C4AC8-C63D-8341-B154-E933463B21CA}" type="slidenum">
              <a:rPr lang="en-US" smtClean="0"/>
              <a:pPr/>
              <a:t>‹#›</a:t>
            </a:fld>
            <a:endParaRPr lang="en-US" dirty="0"/>
          </a:p>
        </p:txBody>
      </p:sp>
      <p:pic>
        <p:nvPicPr>
          <p:cNvPr id="4" name="Picture 3">
            <a:extLst>
              <a:ext uri="{FF2B5EF4-FFF2-40B4-BE49-F238E27FC236}">
                <a16:creationId xmlns:a16="http://schemas.microsoft.com/office/drawing/2014/main" id="{F6E34A9B-1707-4A4A-B633-C9280CD23F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35759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 white backgrou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Tree>
    <p:extLst>
      <p:ext uri="{BB962C8B-B14F-4D97-AF65-F5344CB8AC3E}">
        <p14:creationId xmlns:p14="http://schemas.microsoft.com/office/powerpoint/2010/main" val="107389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light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Tree>
    <p:extLst>
      <p:ext uri="{BB962C8B-B14F-4D97-AF65-F5344CB8AC3E}">
        <p14:creationId xmlns:p14="http://schemas.microsoft.com/office/powerpoint/2010/main" val="3027831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dark grey background">
    <p:bg>
      <p:bgPr>
        <a:solidFill>
          <a:srgbClr val="767B7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lvl1pPr>
              <a:defRPr baseline="0">
                <a:solidFill>
                  <a:schemeClr val="bg1"/>
                </a:solidFill>
              </a:defRPr>
            </a:lvl1pPr>
          </a:lstStyle>
          <a:p>
            <a:fld id="{CC8C4AC8-C63D-8341-B154-E933463B21CA}" type="slidenum">
              <a:rPr lang="en-US" smtClean="0"/>
              <a:pPr/>
              <a:t>‹#›</a:t>
            </a:fld>
            <a:endParaRPr lang="en-US" dirty="0"/>
          </a:p>
        </p:txBody>
      </p:sp>
    </p:spTree>
    <p:extLst>
      <p:ext uri="{BB962C8B-B14F-4D97-AF65-F5344CB8AC3E}">
        <p14:creationId xmlns:p14="http://schemas.microsoft.com/office/powerpoint/2010/main" val="85468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ght grey background">
    <p:bg>
      <p:bgPr>
        <a:solidFill>
          <a:srgbClr val="E4E4E3"/>
        </a:solidFill>
        <a:effectLst/>
      </p:bgPr>
    </p:bg>
    <p:spTree>
      <p:nvGrpSpPr>
        <p:cNvPr id="1" name=""/>
        <p:cNvGrpSpPr/>
        <p:nvPr/>
      </p:nvGrpSpPr>
      <p:grpSpPr>
        <a:xfrm>
          <a:off x="0" y="0"/>
          <a:ext cx="0" cy="0"/>
          <a:chOff x="0" y="0"/>
          <a:chExt cx="0" cy="0"/>
        </a:xfrm>
      </p:grpSpPr>
      <p:sp>
        <p:nvSpPr>
          <p:cNvPr id="5" name="Shape 66">
            <a:extLst>
              <a:ext uri="{FF2B5EF4-FFF2-40B4-BE49-F238E27FC236}">
                <a16:creationId xmlns:a16="http://schemas.microsoft.com/office/drawing/2014/main" id="{57F0060D-64AF-2341-9DCB-592C72E3FC49}"/>
              </a:ext>
            </a:extLst>
          </p:cNvPr>
          <p:cNvSpPr txBox="1">
            <a:spLocks/>
          </p:cNvSpPr>
          <p:nvPr userDrawn="1"/>
        </p:nvSpPr>
        <p:spPr>
          <a:xfrm>
            <a:off x="456925" y="3945451"/>
            <a:ext cx="11278149" cy="639249"/>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10000"/>
            </a:pPr>
            <a:r>
              <a:rPr lang="en-GB" sz="2400" spc="200" dirty="0">
                <a:solidFill>
                  <a:srgbClr val="6F7573"/>
                </a:solidFill>
                <a:latin typeface="Century Gothic" panose="020B0502020202020204" pitchFamily="34" charset="0"/>
                <a:cs typeface="Damascus" pitchFamily="2" charset="-78"/>
              </a:rPr>
              <a:t>FAST  AND  ROBUST  BUILDING  SIMULATION  SOFTWARE</a:t>
            </a:r>
            <a:endParaRPr lang="en" sz="2400" spc="200" dirty="0">
              <a:solidFill>
                <a:srgbClr val="6F7573"/>
              </a:solidFill>
              <a:latin typeface="Century Gothic" panose="020B0502020202020204" pitchFamily="34" charset="0"/>
              <a:cs typeface="Damascus" pitchFamily="2" charset="-78"/>
            </a:endParaRPr>
          </a:p>
        </p:txBody>
      </p:sp>
      <p:pic>
        <p:nvPicPr>
          <p:cNvPr id="8" name="Picture 7">
            <a:extLst>
              <a:ext uri="{FF2B5EF4-FFF2-40B4-BE49-F238E27FC236}">
                <a16:creationId xmlns:a16="http://schemas.microsoft.com/office/drawing/2014/main" id="{343BA503-3A7D-5446-8D4C-8EF33E5474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119" y="835070"/>
            <a:ext cx="11795760" cy="3117198"/>
          </a:xfrm>
          <a:prstGeom prst="rect">
            <a:avLst/>
          </a:prstGeom>
        </p:spPr>
      </p:pic>
      <p:sp>
        <p:nvSpPr>
          <p:cNvPr id="7" name="Text Placeholder 5">
            <a:extLst>
              <a:ext uri="{FF2B5EF4-FFF2-40B4-BE49-F238E27FC236}">
                <a16:creationId xmlns:a16="http://schemas.microsoft.com/office/drawing/2014/main" id="{5622A488-CF6A-9A49-8F64-8C6E00E95E19}"/>
              </a:ext>
            </a:extLst>
          </p:cNvPr>
          <p:cNvSpPr>
            <a:spLocks noGrp="1"/>
          </p:cNvSpPr>
          <p:nvPr>
            <p:ph type="body" sz="quarter" idx="10" hasCustomPrompt="1"/>
          </p:nvPr>
        </p:nvSpPr>
        <p:spPr>
          <a:xfrm>
            <a:off x="1035050" y="4873752"/>
            <a:ext cx="10121900" cy="1246257"/>
          </a:xfrm>
          <a:prstGeom prst="rect">
            <a:avLst/>
          </a:prstGeom>
        </p:spPr>
        <p:txBody>
          <a:bodyPr anchor="t" anchorCtr="1"/>
          <a:lstStyle>
            <a:lvl1pPr marL="0" indent="0" algn="ctr">
              <a:buNone/>
              <a:defRPr sz="4400" b="0" i="0" baseline="0">
                <a:latin typeface="Calibri Light" panose="020F0302020204030204" pitchFamily="34" charset="0"/>
                <a:cs typeface="Calibri Light" panose="020F0302020204030204" pitchFamily="34" charset="0"/>
              </a:defRPr>
            </a:lvl1pPr>
            <a:lvl2pPr marL="457200" indent="0" algn="ctr">
              <a:buNone/>
              <a:defRPr/>
            </a:lvl2pPr>
          </a:lstStyle>
          <a:p>
            <a:pPr lvl="0"/>
            <a:r>
              <a:rPr lang="en-US" dirty="0"/>
              <a:t>Presentation Title</a:t>
            </a:r>
          </a:p>
          <a:p>
            <a:pPr lvl="1"/>
            <a:endParaRPr lang="en-US" dirty="0"/>
          </a:p>
        </p:txBody>
      </p:sp>
    </p:spTree>
    <p:extLst>
      <p:ext uri="{BB962C8B-B14F-4D97-AF65-F5344CB8AC3E}">
        <p14:creationId xmlns:p14="http://schemas.microsoft.com/office/powerpoint/2010/main" val="367840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ark grey background">
    <p:bg>
      <p:bgPr>
        <a:solidFill>
          <a:srgbClr val="767B7F"/>
        </a:solidFill>
        <a:effectLst/>
      </p:bgPr>
    </p:bg>
    <p:spTree>
      <p:nvGrpSpPr>
        <p:cNvPr id="1" name=""/>
        <p:cNvGrpSpPr/>
        <p:nvPr/>
      </p:nvGrpSpPr>
      <p:grpSpPr>
        <a:xfrm>
          <a:off x="0" y="0"/>
          <a:ext cx="0" cy="0"/>
          <a:chOff x="0" y="0"/>
          <a:chExt cx="0" cy="0"/>
        </a:xfrm>
      </p:grpSpPr>
      <p:sp>
        <p:nvSpPr>
          <p:cNvPr id="5" name="Shape 66">
            <a:extLst>
              <a:ext uri="{FF2B5EF4-FFF2-40B4-BE49-F238E27FC236}">
                <a16:creationId xmlns:a16="http://schemas.microsoft.com/office/drawing/2014/main" id="{35CF97D8-CCE9-5343-9C31-F2946F58F192}"/>
              </a:ext>
            </a:extLst>
          </p:cNvPr>
          <p:cNvSpPr txBox="1">
            <a:spLocks/>
          </p:cNvSpPr>
          <p:nvPr userDrawn="1"/>
        </p:nvSpPr>
        <p:spPr>
          <a:xfrm>
            <a:off x="456925" y="3945451"/>
            <a:ext cx="11278149" cy="639249"/>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10000"/>
            </a:pPr>
            <a:r>
              <a:rPr lang="en-GB" sz="2400" spc="200" baseline="0" dirty="0">
                <a:solidFill>
                  <a:srgbClr val="E4E4E3"/>
                </a:solidFill>
                <a:latin typeface="Century Gothic" panose="020B0502020202020204" pitchFamily="34" charset="0"/>
                <a:cs typeface="Damascus" pitchFamily="2" charset="-78"/>
              </a:rPr>
              <a:t>FAST  AND  ROBUST  BUILDING  SIMULATION  SOFTWARE</a:t>
            </a:r>
            <a:endParaRPr lang="en" sz="2400" spc="200" baseline="0" dirty="0">
              <a:solidFill>
                <a:srgbClr val="E4E4E3"/>
              </a:solidFill>
              <a:latin typeface="Century Gothic" panose="020B0502020202020204" pitchFamily="34" charset="0"/>
              <a:cs typeface="Damascus" pitchFamily="2" charset="-78"/>
            </a:endParaRPr>
          </a:p>
        </p:txBody>
      </p:sp>
      <p:pic>
        <p:nvPicPr>
          <p:cNvPr id="8" name="Picture 7">
            <a:extLst>
              <a:ext uri="{FF2B5EF4-FFF2-40B4-BE49-F238E27FC236}">
                <a16:creationId xmlns:a16="http://schemas.microsoft.com/office/drawing/2014/main" id="{A680FAD7-2599-7643-B352-252F3DEA29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119" y="835070"/>
            <a:ext cx="11795760" cy="3117198"/>
          </a:xfrm>
          <a:prstGeom prst="rect">
            <a:avLst/>
          </a:prstGeom>
        </p:spPr>
      </p:pic>
      <p:sp>
        <p:nvSpPr>
          <p:cNvPr id="7" name="Text Placeholder 5">
            <a:extLst>
              <a:ext uri="{FF2B5EF4-FFF2-40B4-BE49-F238E27FC236}">
                <a16:creationId xmlns:a16="http://schemas.microsoft.com/office/drawing/2014/main" id="{4BCA2989-7BC9-8A45-9C0B-D04D5D8A2242}"/>
              </a:ext>
            </a:extLst>
          </p:cNvPr>
          <p:cNvSpPr>
            <a:spLocks noGrp="1"/>
          </p:cNvSpPr>
          <p:nvPr>
            <p:ph type="body" sz="quarter" idx="10" hasCustomPrompt="1"/>
          </p:nvPr>
        </p:nvSpPr>
        <p:spPr>
          <a:xfrm>
            <a:off x="1035050" y="4873752"/>
            <a:ext cx="10121900" cy="1246257"/>
          </a:xfrm>
          <a:prstGeom prst="rect">
            <a:avLst/>
          </a:prstGeom>
        </p:spPr>
        <p:txBody>
          <a:bodyPr anchor="t" anchorCtr="1"/>
          <a:lstStyle>
            <a:lvl1pPr marL="0" indent="0" algn="ctr">
              <a:buNone/>
              <a:defRPr sz="4400" b="0" i="0" baseline="0">
                <a:solidFill>
                  <a:schemeClr val="bg1"/>
                </a:solidFill>
                <a:latin typeface="Calibri Light" panose="020F0302020204030204" pitchFamily="34" charset="0"/>
                <a:cs typeface="Calibri Light" panose="020F0302020204030204" pitchFamily="34" charset="0"/>
              </a:defRPr>
            </a:lvl1pPr>
            <a:lvl2pPr marL="457200" indent="0" algn="ctr">
              <a:buNone/>
              <a:defRPr>
                <a:solidFill>
                  <a:schemeClr val="bg1"/>
                </a:solidFill>
              </a:defRPr>
            </a:lvl2pPr>
          </a:lstStyle>
          <a:p>
            <a:pPr lvl="0"/>
            <a:r>
              <a:rPr lang="en-US" dirty="0"/>
              <a:t>Presentation Title</a:t>
            </a:r>
          </a:p>
          <a:p>
            <a:pPr lvl="1"/>
            <a:endParaRPr lang="en-US" dirty="0"/>
          </a:p>
        </p:txBody>
      </p:sp>
    </p:spTree>
    <p:extLst>
      <p:ext uri="{BB962C8B-B14F-4D97-AF65-F5344CB8AC3E}">
        <p14:creationId xmlns:p14="http://schemas.microsoft.com/office/powerpoint/2010/main" val="34961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red band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id="{9F9B5A36-C8C0-B04F-A814-2FC10AC570EA}"/>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id="{8FDCB0CB-8517-6D40-B687-788508797468}"/>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id="{5BEA24E1-EEDE-744B-AD21-470B0F517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Tree>
    <p:extLst>
      <p:ext uri="{BB962C8B-B14F-4D97-AF65-F5344CB8AC3E}">
        <p14:creationId xmlns:p14="http://schemas.microsoft.com/office/powerpoint/2010/main" val="252068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red band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id="{4A5C826D-1D97-774F-8201-EBA91F456758}"/>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id="{4D655C2E-C781-9A4D-B7CF-F2A322F14E57}"/>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id="{E0F697D4-5B54-2A4E-88FC-387943C0CD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2" name="Title 1">
            <a:extLst>
              <a:ext uri="{FF2B5EF4-FFF2-40B4-BE49-F238E27FC236}">
                <a16:creationId xmlns:a16="http://schemas.microsoft.com/office/drawing/2014/main" id="{BB70B319-CFBD-E546-9D41-D4DA433890DF}"/>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5716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der - red band title sub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15" name="Text Placeholder 14">
            <a:extLst>
              <a:ext uri="{FF2B5EF4-FFF2-40B4-BE49-F238E27FC236}">
                <a16:creationId xmlns:a16="http://schemas.microsoft.com/office/drawing/2014/main" id="{0E4592E8-48CC-2345-A0CC-6EF640F980DD}"/>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grpSp>
        <p:nvGrpSpPr>
          <p:cNvPr id="9" name="Group 8">
            <a:extLst>
              <a:ext uri="{FF2B5EF4-FFF2-40B4-BE49-F238E27FC236}">
                <a16:creationId xmlns:a16="http://schemas.microsoft.com/office/drawing/2014/main" id="{6896BFC4-2280-C44B-BEED-1A6C2AB32270}"/>
              </a:ext>
            </a:extLst>
          </p:cNvPr>
          <p:cNvGrpSpPr/>
          <p:nvPr userDrawn="1"/>
        </p:nvGrpSpPr>
        <p:grpSpPr>
          <a:xfrm>
            <a:off x="0" y="-1"/>
            <a:ext cx="12192000" cy="639249"/>
            <a:chOff x="0" y="-1"/>
            <a:chExt cx="12192000" cy="639249"/>
          </a:xfrm>
        </p:grpSpPr>
        <p:sp>
          <p:nvSpPr>
            <p:cNvPr id="10" name="Rectangle 9">
              <a:extLst>
                <a:ext uri="{FF2B5EF4-FFF2-40B4-BE49-F238E27FC236}">
                  <a16:creationId xmlns:a16="http://schemas.microsoft.com/office/drawing/2014/main" id="{2A679083-1851-3547-A3CC-54F890BE05EA}"/>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Picture 10">
              <a:extLst>
                <a:ext uri="{FF2B5EF4-FFF2-40B4-BE49-F238E27FC236}">
                  <a16:creationId xmlns:a16="http://schemas.microsoft.com/office/drawing/2014/main" id="{9F28C14B-AFC2-5F41-9A26-C478851232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8" name="Title 1">
            <a:extLst>
              <a:ext uri="{FF2B5EF4-FFF2-40B4-BE49-F238E27FC236}">
                <a16:creationId xmlns:a16="http://schemas.microsoft.com/office/drawing/2014/main" id="{6142D27B-4CE5-F746-B67F-52FDCFB1731E}"/>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567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red band no title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id="{AAE65F92-8C5B-6141-8F19-4639696B7070}"/>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id="{8DDDD251-2D7C-9E4D-B328-9314BFEF9746}"/>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id="{9B737EBB-6218-C045-A6A3-260E577783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Tree>
    <p:extLst>
      <p:ext uri="{BB962C8B-B14F-4D97-AF65-F5344CB8AC3E}">
        <p14:creationId xmlns:p14="http://schemas.microsoft.com/office/powerpoint/2010/main" val="200005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red band title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id="{70F75136-436C-BF4F-9F17-FC7AEB3AD3B3}"/>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id="{BC61A6CB-E80D-474F-A13A-1344058FE18E}"/>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id="{1E2C6132-E74F-5249-B37A-2DE633E613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2" name="Title 1">
            <a:extLst>
              <a:ext uri="{FF2B5EF4-FFF2-40B4-BE49-F238E27FC236}">
                <a16:creationId xmlns:a16="http://schemas.microsoft.com/office/drawing/2014/main" id="{BB70B319-CFBD-E546-9D41-D4DA433890DF}"/>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5241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red band title subtitle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15" name="Text Placeholder 14">
            <a:extLst>
              <a:ext uri="{FF2B5EF4-FFF2-40B4-BE49-F238E27FC236}">
                <a16:creationId xmlns:a16="http://schemas.microsoft.com/office/drawing/2014/main" id="{0E4592E8-48CC-2345-A0CC-6EF640F980DD}"/>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grpSp>
        <p:nvGrpSpPr>
          <p:cNvPr id="9" name="Group 8">
            <a:extLst>
              <a:ext uri="{FF2B5EF4-FFF2-40B4-BE49-F238E27FC236}">
                <a16:creationId xmlns:a16="http://schemas.microsoft.com/office/drawing/2014/main" id="{DC6256D8-0286-E04C-BD13-D30ED2613583}"/>
              </a:ext>
            </a:extLst>
          </p:cNvPr>
          <p:cNvGrpSpPr/>
          <p:nvPr userDrawn="1"/>
        </p:nvGrpSpPr>
        <p:grpSpPr>
          <a:xfrm>
            <a:off x="0" y="-1"/>
            <a:ext cx="12192000" cy="639249"/>
            <a:chOff x="0" y="-1"/>
            <a:chExt cx="12192000" cy="639249"/>
          </a:xfrm>
        </p:grpSpPr>
        <p:sp>
          <p:nvSpPr>
            <p:cNvPr id="10" name="Rectangle 9">
              <a:extLst>
                <a:ext uri="{FF2B5EF4-FFF2-40B4-BE49-F238E27FC236}">
                  <a16:creationId xmlns:a16="http://schemas.microsoft.com/office/drawing/2014/main" id="{B0FD44F2-E901-2F46-AE72-853DA1E3441A}"/>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Picture 10">
              <a:extLst>
                <a:ext uri="{FF2B5EF4-FFF2-40B4-BE49-F238E27FC236}">
                  <a16:creationId xmlns:a16="http://schemas.microsoft.com/office/drawing/2014/main" id="{EB030F19-40C5-AD40-9D21-D19A010EA2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8" name="Title 1">
            <a:extLst>
              <a:ext uri="{FF2B5EF4-FFF2-40B4-BE49-F238E27FC236}">
                <a16:creationId xmlns:a16="http://schemas.microsoft.com/office/drawing/2014/main" id="{6142D27B-4CE5-F746-B67F-52FDCFB1731E}"/>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9901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D4C0CF3A-630E-BE4C-85D6-8AD519AFD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Slide Number Placeholder 2">
            <a:extLst>
              <a:ext uri="{FF2B5EF4-FFF2-40B4-BE49-F238E27FC236}">
                <a16:creationId xmlns:a16="http://schemas.microsoft.com/office/drawing/2014/main" id="{159E4458-C863-454B-8D60-FE3AD65B3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26935-0618-A24D-8356-6AB0D46F7D1B}" type="slidenum">
              <a:rPr lang="en-US" smtClean="0"/>
              <a:t>‹#›</a:t>
            </a:fld>
            <a:endParaRPr lang="en-US"/>
          </a:p>
        </p:txBody>
      </p:sp>
    </p:spTree>
    <p:extLst>
      <p:ext uri="{BB962C8B-B14F-4D97-AF65-F5344CB8AC3E}">
        <p14:creationId xmlns:p14="http://schemas.microsoft.com/office/powerpoint/2010/main" val="1155939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75" r:id="rId4"/>
    <p:sldLayoutId id="2147483671" r:id="rId5"/>
    <p:sldLayoutId id="2147483665" r:id="rId6"/>
    <p:sldLayoutId id="2147483678" r:id="rId7"/>
    <p:sldLayoutId id="2147483676" r:id="rId8"/>
    <p:sldLayoutId id="2147483677" r:id="rId9"/>
    <p:sldLayoutId id="2147483682" r:id="rId10"/>
    <p:sldLayoutId id="2147483683" r:id="rId11"/>
    <p:sldLayoutId id="2147483684" r:id="rId12"/>
    <p:sldLayoutId id="2147483672" r:id="rId13"/>
    <p:sldLayoutId id="2147483680" r:id="rId14"/>
    <p:sldLayoutId id="2147483681" r:id="rId15"/>
    <p:sldLayoutId id="2147483679"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192570-C665-A741-B622-0111AC8DCEB1}"/>
              </a:ext>
            </a:extLst>
          </p:cNvPr>
          <p:cNvSpPr>
            <a:spLocks noGrp="1"/>
          </p:cNvSpPr>
          <p:nvPr>
            <p:ph type="body" sz="quarter" idx="10"/>
          </p:nvPr>
        </p:nvSpPr>
        <p:spPr>
          <a:xfrm>
            <a:off x="921562" y="4788138"/>
            <a:ext cx="10348876" cy="1246257"/>
          </a:xfrm>
        </p:spPr>
        <p:txBody>
          <a:bodyPr/>
          <a:lstStyle/>
          <a:p>
            <a:r>
              <a:rPr lang="en-US" dirty="0"/>
              <a:t>Calibrated Energy Models:  One New Change</a:t>
            </a:r>
          </a:p>
          <a:p>
            <a:r>
              <a:rPr lang="en-US" dirty="0"/>
              <a:t>London, UK</a:t>
            </a:r>
          </a:p>
        </p:txBody>
      </p:sp>
    </p:spTree>
    <p:extLst>
      <p:ext uri="{BB962C8B-B14F-4D97-AF65-F5344CB8AC3E}">
        <p14:creationId xmlns:p14="http://schemas.microsoft.com/office/powerpoint/2010/main" val="37249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EABABF-CA44-D341-810F-49D574841B1F}"/>
              </a:ext>
            </a:extLst>
          </p:cNvPr>
          <p:cNvSpPr txBox="1"/>
          <p:nvPr/>
        </p:nvSpPr>
        <p:spPr>
          <a:xfrm>
            <a:off x="217709" y="1819656"/>
            <a:ext cx="11098530" cy="3016210"/>
          </a:xfrm>
          <a:prstGeom prst="rect">
            <a:avLst/>
          </a:prstGeom>
          <a:noFill/>
        </p:spPr>
        <p:txBody>
          <a:bodyPr wrap="square" tIns="91440" bIns="91440" rtlCol="0">
            <a:noAutofit/>
          </a:bodyPr>
          <a:lstStyle/>
          <a:p>
            <a:r>
              <a:rPr lang="en-US" dirty="0"/>
              <a:t>Whilst the overall simulated performance matches well with the actual performance, good agreement was also found in the detailed performance of individual components and process.</a:t>
            </a:r>
          </a:p>
          <a:p>
            <a:endParaRPr lang="en-US" dirty="0"/>
          </a:p>
          <a:p>
            <a:pPr>
              <a:lnSpc>
                <a:spcPts val="3000"/>
              </a:lnSpc>
            </a:pPr>
            <a:r>
              <a:rPr lang="en-US" dirty="0"/>
              <a:t>A few of these will be highlighted:</a:t>
            </a:r>
          </a:p>
          <a:p>
            <a:pPr indent="-342900">
              <a:lnSpc>
                <a:spcPts val="3000"/>
              </a:lnSpc>
              <a:buFont typeface="Arial" panose="020B0604020202020204" pitchFamily="34" charset="0"/>
              <a:buChar char="•"/>
            </a:pPr>
            <a:r>
              <a:rPr lang="en-US" dirty="0"/>
              <a:t>Retail condenser loop temperature</a:t>
            </a:r>
          </a:p>
          <a:p>
            <a:pPr indent="-342900">
              <a:lnSpc>
                <a:spcPts val="3000"/>
              </a:lnSpc>
              <a:buFont typeface="Arial" panose="020B0604020202020204" pitchFamily="34" charset="0"/>
              <a:buChar char="•"/>
            </a:pPr>
            <a:r>
              <a:rPr lang="en-US" dirty="0"/>
              <a:t>Ground loop temperature</a:t>
            </a:r>
          </a:p>
          <a:p>
            <a:pPr indent="-342900">
              <a:lnSpc>
                <a:spcPts val="3000"/>
              </a:lnSpc>
              <a:buFont typeface="Arial" panose="020B0604020202020204" pitchFamily="34" charset="0"/>
              <a:buChar char="•"/>
            </a:pPr>
            <a:r>
              <a:rPr lang="en-US" dirty="0"/>
              <a:t>Office humidity control</a:t>
            </a:r>
          </a:p>
          <a:p>
            <a:endParaRPr lang="en-US" dirty="0"/>
          </a:p>
          <a:p>
            <a:endParaRPr lang="en-GB" dirty="0"/>
          </a:p>
        </p:txBody>
      </p:sp>
      <p:sp>
        <p:nvSpPr>
          <p:cNvPr id="5" name="Text Placeholder 4">
            <a:extLst>
              <a:ext uri="{FF2B5EF4-FFF2-40B4-BE49-F238E27FC236}">
                <a16:creationId xmlns:a16="http://schemas.microsoft.com/office/drawing/2014/main" id="{E12BF7BC-B5A4-C349-A2B2-88A052F6F629}"/>
              </a:ext>
            </a:extLst>
          </p:cNvPr>
          <p:cNvSpPr>
            <a:spLocks noGrp="1"/>
          </p:cNvSpPr>
          <p:nvPr>
            <p:ph type="body" sz="quarter" idx="13"/>
          </p:nvPr>
        </p:nvSpPr>
        <p:spPr/>
        <p:txBody>
          <a:bodyPr/>
          <a:lstStyle/>
          <a:p>
            <a:r>
              <a:rPr lang="en-US" dirty="0"/>
              <a:t>Detailed Simulated Performance</a:t>
            </a:r>
          </a:p>
        </p:txBody>
      </p:sp>
    </p:spTree>
    <p:extLst>
      <p:ext uri="{BB962C8B-B14F-4D97-AF65-F5344CB8AC3E}">
        <p14:creationId xmlns:p14="http://schemas.microsoft.com/office/powerpoint/2010/main" val="169218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Group 168">
            <a:extLst>
              <a:ext uri="{FF2B5EF4-FFF2-40B4-BE49-F238E27FC236}">
                <a16:creationId xmlns:a16="http://schemas.microsoft.com/office/drawing/2014/main" id="{2E2201CB-9142-3746-9E9E-C9AB9F86527B}"/>
              </a:ext>
            </a:extLst>
          </p:cNvPr>
          <p:cNvGrpSpPr/>
          <p:nvPr/>
        </p:nvGrpSpPr>
        <p:grpSpPr>
          <a:xfrm>
            <a:off x="6387810" y="704794"/>
            <a:ext cx="5543989" cy="6080535"/>
            <a:chOff x="6387810" y="704794"/>
            <a:chExt cx="5543989" cy="6080535"/>
          </a:xfrm>
        </p:grpSpPr>
        <p:grpSp>
          <p:nvGrpSpPr>
            <p:cNvPr id="141" name="Group 140">
              <a:extLst>
                <a:ext uri="{FF2B5EF4-FFF2-40B4-BE49-F238E27FC236}">
                  <a16:creationId xmlns:a16="http://schemas.microsoft.com/office/drawing/2014/main" id="{E0F37A89-3C11-6B43-8148-8A285D430D8A}"/>
                </a:ext>
              </a:extLst>
            </p:cNvPr>
            <p:cNvGrpSpPr/>
            <p:nvPr/>
          </p:nvGrpSpPr>
          <p:grpSpPr>
            <a:xfrm>
              <a:off x="6387810" y="704794"/>
              <a:ext cx="5543989" cy="3089692"/>
              <a:chOff x="26800763" y="-232575"/>
              <a:chExt cx="5543989" cy="3089692"/>
            </a:xfrm>
          </p:grpSpPr>
          <p:sp>
            <p:nvSpPr>
              <p:cNvPr id="154" name="Rectangle 153">
                <a:extLst>
                  <a:ext uri="{FF2B5EF4-FFF2-40B4-BE49-F238E27FC236}">
                    <a16:creationId xmlns:a16="http://schemas.microsoft.com/office/drawing/2014/main" id="{81A66D2D-FD3A-9647-A11C-12D0CBC478C8}"/>
                  </a:ext>
                </a:extLst>
              </p:cNvPr>
              <p:cNvSpPr/>
              <p:nvPr/>
            </p:nvSpPr>
            <p:spPr>
              <a:xfrm>
                <a:off x="27445938" y="1770655"/>
                <a:ext cx="4891337" cy="85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4">
                <a:extLst>
                  <a:ext uri="{FF2B5EF4-FFF2-40B4-BE49-F238E27FC236}">
                    <a16:creationId xmlns:a16="http://schemas.microsoft.com/office/drawing/2014/main" id="{DD4B725E-89DD-0C42-BD54-764E502B49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3" t="90977" r="44644" b="-452"/>
              <a:stretch/>
            </p:blipFill>
            <p:spPr bwMode="auto">
              <a:xfrm>
                <a:off x="26800763" y="2404976"/>
                <a:ext cx="5543989" cy="45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4">
                <a:extLst>
                  <a:ext uri="{FF2B5EF4-FFF2-40B4-BE49-F238E27FC236}">
                    <a16:creationId xmlns:a16="http://schemas.microsoft.com/office/drawing/2014/main" id="{665CB1F6-A712-264C-86FF-C9117BF939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11" t="8983" r="40244" b="41941"/>
              <a:stretch/>
            </p:blipFill>
            <p:spPr bwMode="auto">
              <a:xfrm>
                <a:off x="27664938" y="-231932"/>
                <a:ext cx="4672762" cy="234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4">
                <a:extLst>
                  <a:ext uri="{FF2B5EF4-FFF2-40B4-BE49-F238E27FC236}">
                    <a16:creationId xmlns:a16="http://schemas.microsoft.com/office/drawing/2014/main" id="{97F6E69D-FDCB-8C43-9DFF-9466B652A7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83" r="96907" b="41941"/>
              <a:stretch/>
            </p:blipFill>
            <p:spPr bwMode="auto">
              <a:xfrm>
                <a:off x="27445938" y="-229051"/>
                <a:ext cx="274078" cy="234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8" name="Group 157">
                <a:extLst>
                  <a:ext uri="{FF2B5EF4-FFF2-40B4-BE49-F238E27FC236}">
                    <a16:creationId xmlns:a16="http://schemas.microsoft.com/office/drawing/2014/main" id="{826984C4-5EF5-8D4A-99F3-6594D2F9C23A}"/>
                  </a:ext>
                </a:extLst>
              </p:cNvPr>
              <p:cNvGrpSpPr/>
              <p:nvPr/>
            </p:nvGrpSpPr>
            <p:grpSpPr>
              <a:xfrm>
                <a:off x="27630266" y="-232575"/>
                <a:ext cx="4714486" cy="2764719"/>
                <a:chOff x="5594925" y="5263111"/>
                <a:chExt cx="2269193" cy="1330724"/>
              </a:xfrm>
            </p:grpSpPr>
            <p:grpSp>
              <p:nvGrpSpPr>
                <p:cNvPr id="159" name="Group 158">
                  <a:extLst>
                    <a:ext uri="{FF2B5EF4-FFF2-40B4-BE49-F238E27FC236}">
                      <a16:creationId xmlns:a16="http://schemas.microsoft.com/office/drawing/2014/main" id="{2F70128F-E5AD-7B4F-BA87-59E6513A0258}"/>
                    </a:ext>
                  </a:extLst>
                </p:cNvPr>
                <p:cNvGrpSpPr/>
                <p:nvPr/>
              </p:nvGrpSpPr>
              <p:grpSpPr>
                <a:xfrm>
                  <a:off x="5594925" y="5263111"/>
                  <a:ext cx="92876" cy="1330724"/>
                  <a:chOff x="4367208" y="4104400"/>
                  <a:chExt cx="92876" cy="1330724"/>
                </a:xfrm>
              </p:grpSpPr>
              <p:cxnSp>
                <p:nvCxnSpPr>
                  <p:cNvPr id="161" name="Straight Connector 160">
                    <a:extLst>
                      <a:ext uri="{FF2B5EF4-FFF2-40B4-BE49-F238E27FC236}">
                        <a16:creationId xmlns:a16="http://schemas.microsoft.com/office/drawing/2014/main" id="{3AF517E2-0A8A-C043-8209-5BC57F3EC91F}"/>
                      </a:ext>
                    </a:extLst>
                  </p:cNvPr>
                  <p:cNvCxnSpPr>
                    <a:cxnSpLocks/>
                    <a:stCxn id="162" idx="0"/>
                  </p:cNvCxnSpPr>
                  <p:nvPr/>
                </p:nvCxnSpPr>
                <p:spPr>
                  <a:xfrm flipV="1">
                    <a:off x="4412456" y="4104400"/>
                    <a:ext cx="0" cy="1141699"/>
                  </a:xfrm>
                  <a:prstGeom prst="line">
                    <a:avLst/>
                  </a:prstGeom>
                </p:spPr>
                <p:style>
                  <a:lnRef idx="1">
                    <a:schemeClr val="dk1"/>
                  </a:lnRef>
                  <a:fillRef idx="0">
                    <a:schemeClr val="dk1"/>
                  </a:fillRef>
                  <a:effectRef idx="0">
                    <a:schemeClr val="dk1"/>
                  </a:effectRef>
                  <a:fontRef idx="minor">
                    <a:schemeClr val="tx1"/>
                  </a:fontRef>
                </p:style>
              </p:cxnSp>
              <p:sp>
                <p:nvSpPr>
                  <p:cNvPr id="162" name="Freeform: Shape 85">
                    <a:extLst>
                      <a:ext uri="{FF2B5EF4-FFF2-40B4-BE49-F238E27FC236}">
                        <a16:creationId xmlns:a16="http://schemas.microsoft.com/office/drawing/2014/main" id="{D48F3A68-1643-5D4A-B47B-D2EF68E139A4}"/>
                      </a:ext>
                    </a:extLst>
                  </p:cNvPr>
                  <p:cNvSpPr/>
                  <p:nvPr/>
                </p:nvSpPr>
                <p:spPr>
                  <a:xfrm>
                    <a:off x="4367208" y="5246099"/>
                    <a:ext cx="92876" cy="121444"/>
                  </a:xfrm>
                  <a:custGeom>
                    <a:avLst/>
                    <a:gdLst>
                      <a:gd name="connsiteX0" fmla="*/ 45248 w 92876"/>
                      <a:gd name="connsiteY0" fmla="*/ 0 h 121444"/>
                      <a:gd name="connsiteX1" fmla="*/ 5 w 92876"/>
                      <a:gd name="connsiteY1" fmla="*/ 28575 h 121444"/>
                      <a:gd name="connsiteX2" fmla="*/ 47630 w 92876"/>
                      <a:gd name="connsiteY2" fmla="*/ 57150 h 121444"/>
                      <a:gd name="connsiteX3" fmla="*/ 92873 w 92876"/>
                      <a:gd name="connsiteY3" fmla="*/ 88106 h 121444"/>
                      <a:gd name="connsiteX4" fmla="*/ 45248 w 92876"/>
                      <a:gd name="connsiteY4" fmla="*/ 121444 h 12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6" h="121444">
                        <a:moveTo>
                          <a:pt x="45248" y="0"/>
                        </a:moveTo>
                        <a:cubicBezTo>
                          <a:pt x="22428" y="9525"/>
                          <a:pt x="-392" y="19050"/>
                          <a:pt x="5" y="28575"/>
                        </a:cubicBezTo>
                        <a:cubicBezTo>
                          <a:pt x="402" y="38100"/>
                          <a:pt x="32152" y="47228"/>
                          <a:pt x="47630" y="57150"/>
                        </a:cubicBezTo>
                        <a:cubicBezTo>
                          <a:pt x="63108" y="67072"/>
                          <a:pt x="93270" y="77390"/>
                          <a:pt x="92873" y="88106"/>
                        </a:cubicBezTo>
                        <a:cubicBezTo>
                          <a:pt x="92476" y="98822"/>
                          <a:pt x="69457" y="119460"/>
                          <a:pt x="45248" y="12144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63" name="Straight Connector 162">
                    <a:extLst>
                      <a:ext uri="{FF2B5EF4-FFF2-40B4-BE49-F238E27FC236}">
                        <a16:creationId xmlns:a16="http://schemas.microsoft.com/office/drawing/2014/main" id="{42611AEB-8621-6242-B48D-7799CF519B20}"/>
                      </a:ext>
                    </a:extLst>
                  </p:cNvPr>
                  <p:cNvCxnSpPr>
                    <a:cxnSpLocks/>
                    <a:stCxn id="162" idx="4"/>
                  </p:cNvCxnSpPr>
                  <p:nvPr/>
                </p:nvCxnSpPr>
                <p:spPr>
                  <a:xfrm>
                    <a:off x="4412456" y="5367543"/>
                    <a:ext cx="0" cy="67581"/>
                  </a:xfrm>
                  <a:prstGeom prst="line">
                    <a:avLst/>
                  </a:prstGeom>
                </p:spPr>
                <p:style>
                  <a:lnRef idx="1">
                    <a:schemeClr val="dk1"/>
                  </a:lnRef>
                  <a:fillRef idx="0">
                    <a:schemeClr val="dk1"/>
                  </a:fillRef>
                  <a:effectRef idx="0">
                    <a:schemeClr val="dk1"/>
                  </a:effectRef>
                  <a:fontRef idx="minor">
                    <a:schemeClr val="tx1"/>
                  </a:fontRef>
                </p:style>
              </p:cxnSp>
            </p:grpSp>
            <p:cxnSp>
              <p:nvCxnSpPr>
                <p:cNvPr id="160" name="Straight Connector 159">
                  <a:extLst>
                    <a:ext uri="{FF2B5EF4-FFF2-40B4-BE49-F238E27FC236}">
                      <a16:creationId xmlns:a16="http://schemas.microsoft.com/office/drawing/2014/main" id="{52113E50-B501-F64E-B0F4-5030266B494F}"/>
                    </a:ext>
                  </a:extLst>
                </p:cNvPr>
                <p:cNvCxnSpPr>
                  <a:cxnSpLocks/>
                </p:cNvCxnSpPr>
                <p:nvPr/>
              </p:nvCxnSpPr>
              <p:spPr>
                <a:xfrm>
                  <a:off x="5605433" y="6566877"/>
                  <a:ext cx="2258685"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42" name="Group 141">
              <a:extLst>
                <a:ext uri="{FF2B5EF4-FFF2-40B4-BE49-F238E27FC236}">
                  <a16:creationId xmlns:a16="http://schemas.microsoft.com/office/drawing/2014/main" id="{79916519-E8A3-DB4A-9DFD-BFD366862799}"/>
                </a:ext>
              </a:extLst>
            </p:cNvPr>
            <p:cNvGrpSpPr/>
            <p:nvPr/>
          </p:nvGrpSpPr>
          <p:grpSpPr>
            <a:xfrm>
              <a:off x="7016512" y="3782500"/>
              <a:ext cx="4908234" cy="3002829"/>
              <a:chOff x="27429465" y="3442031"/>
              <a:chExt cx="4908234" cy="3002829"/>
            </a:xfrm>
          </p:grpSpPr>
          <p:sp>
            <p:nvSpPr>
              <p:cNvPr id="145" name="Rectangle 144">
                <a:extLst>
                  <a:ext uri="{FF2B5EF4-FFF2-40B4-BE49-F238E27FC236}">
                    <a16:creationId xmlns:a16="http://schemas.microsoft.com/office/drawing/2014/main" id="{C1751EBB-457F-A643-AEFC-9EFC3532813B}"/>
                  </a:ext>
                </a:extLst>
              </p:cNvPr>
              <p:cNvSpPr/>
              <p:nvPr/>
            </p:nvSpPr>
            <p:spPr>
              <a:xfrm>
                <a:off x="27433598" y="5318878"/>
                <a:ext cx="4904101" cy="85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3">
                <a:extLst>
                  <a:ext uri="{FF2B5EF4-FFF2-40B4-BE49-F238E27FC236}">
                    <a16:creationId xmlns:a16="http://schemas.microsoft.com/office/drawing/2014/main" id="{1A9201E0-9B11-404A-9B38-47E967B5870D}"/>
                  </a:ext>
                </a:extLst>
              </p:cNvPr>
              <p:cNvPicPr>
                <a:picLocks noChangeArrowheads="1"/>
              </p:cNvPicPr>
              <p:nvPr/>
            </p:nvPicPr>
            <p:blipFill rotWithShape="1">
              <a:blip r:embed="rId4">
                <a:extLst>
                  <a:ext uri="{28A0092B-C50C-407E-A947-70E740481C1C}">
                    <a14:useLocalDpi xmlns:a14="http://schemas.microsoft.com/office/drawing/2010/main" val="0"/>
                  </a:ext>
                </a:extLst>
              </a:blip>
              <a:srcRect t="1" r="44828" b="45754"/>
              <a:stretch/>
            </p:blipFill>
            <p:spPr bwMode="auto">
              <a:xfrm>
                <a:off x="27429465" y="3442031"/>
                <a:ext cx="4902690" cy="233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3">
                <a:extLst>
                  <a:ext uri="{FF2B5EF4-FFF2-40B4-BE49-F238E27FC236}">
                    <a16:creationId xmlns:a16="http://schemas.microsoft.com/office/drawing/2014/main" id="{F07E598C-5DFD-C948-83E8-6D0DB18A7757}"/>
                  </a:ext>
                </a:extLst>
              </p:cNvPr>
              <p:cNvPicPr>
                <a:picLocks noChangeArrowheads="1"/>
              </p:cNvPicPr>
              <p:nvPr/>
            </p:nvPicPr>
            <p:blipFill rotWithShape="1">
              <a:blip r:embed="rId4">
                <a:extLst>
                  <a:ext uri="{28A0092B-C50C-407E-A947-70E740481C1C}">
                    <a14:useLocalDpi xmlns:a14="http://schemas.microsoft.com/office/drawing/2010/main" val="0"/>
                  </a:ext>
                </a:extLst>
              </a:blip>
              <a:srcRect l="-2" t="90554" r="44829"/>
              <a:stretch/>
            </p:blipFill>
            <p:spPr bwMode="auto">
              <a:xfrm>
                <a:off x="27429465" y="6038902"/>
                <a:ext cx="4902689" cy="40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 name="Group 147">
                <a:extLst>
                  <a:ext uri="{FF2B5EF4-FFF2-40B4-BE49-F238E27FC236}">
                    <a16:creationId xmlns:a16="http://schemas.microsoft.com/office/drawing/2014/main" id="{927B783C-0FFE-564E-8203-08AA40FA9873}"/>
                  </a:ext>
                </a:extLst>
              </p:cNvPr>
              <p:cNvGrpSpPr/>
              <p:nvPr/>
            </p:nvGrpSpPr>
            <p:grpSpPr>
              <a:xfrm>
                <a:off x="27627464" y="3446743"/>
                <a:ext cx="4704690" cy="2737280"/>
                <a:chOff x="5594925" y="5276318"/>
                <a:chExt cx="2264478" cy="1317517"/>
              </a:xfrm>
            </p:grpSpPr>
            <p:grpSp>
              <p:nvGrpSpPr>
                <p:cNvPr id="149" name="Group 148">
                  <a:extLst>
                    <a:ext uri="{FF2B5EF4-FFF2-40B4-BE49-F238E27FC236}">
                      <a16:creationId xmlns:a16="http://schemas.microsoft.com/office/drawing/2014/main" id="{87C0C2D7-7008-4B4E-B83E-4EBC5C5CC94E}"/>
                    </a:ext>
                  </a:extLst>
                </p:cNvPr>
                <p:cNvGrpSpPr/>
                <p:nvPr/>
              </p:nvGrpSpPr>
              <p:grpSpPr>
                <a:xfrm>
                  <a:off x="5594925" y="5276318"/>
                  <a:ext cx="92876" cy="1317517"/>
                  <a:chOff x="4367208" y="4117607"/>
                  <a:chExt cx="92876" cy="1317517"/>
                </a:xfrm>
              </p:grpSpPr>
              <p:cxnSp>
                <p:nvCxnSpPr>
                  <p:cNvPr id="151" name="Straight Connector 150">
                    <a:extLst>
                      <a:ext uri="{FF2B5EF4-FFF2-40B4-BE49-F238E27FC236}">
                        <a16:creationId xmlns:a16="http://schemas.microsoft.com/office/drawing/2014/main" id="{9463DBA4-357F-9944-B3AC-49488757C972}"/>
                      </a:ext>
                    </a:extLst>
                  </p:cNvPr>
                  <p:cNvCxnSpPr>
                    <a:cxnSpLocks/>
                    <a:stCxn id="152" idx="0"/>
                  </p:cNvCxnSpPr>
                  <p:nvPr/>
                </p:nvCxnSpPr>
                <p:spPr>
                  <a:xfrm flipV="1">
                    <a:off x="4412456" y="4117607"/>
                    <a:ext cx="0" cy="1128492"/>
                  </a:xfrm>
                  <a:prstGeom prst="line">
                    <a:avLst/>
                  </a:prstGeom>
                </p:spPr>
                <p:style>
                  <a:lnRef idx="1">
                    <a:schemeClr val="dk1"/>
                  </a:lnRef>
                  <a:fillRef idx="0">
                    <a:schemeClr val="dk1"/>
                  </a:fillRef>
                  <a:effectRef idx="0">
                    <a:schemeClr val="dk1"/>
                  </a:effectRef>
                  <a:fontRef idx="minor">
                    <a:schemeClr val="tx1"/>
                  </a:fontRef>
                </p:style>
              </p:cxnSp>
              <p:sp>
                <p:nvSpPr>
                  <p:cNvPr id="152" name="Freeform: Shape 85">
                    <a:extLst>
                      <a:ext uri="{FF2B5EF4-FFF2-40B4-BE49-F238E27FC236}">
                        <a16:creationId xmlns:a16="http://schemas.microsoft.com/office/drawing/2014/main" id="{B2A9D85F-9B19-2C4B-B73D-0A6D289DB27F}"/>
                      </a:ext>
                    </a:extLst>
                  </p:cNvPr>
                  <p:cNvSpPr/>
                  <p:nvPr/>
                </p:nvSpPr>
                <p:spPr>
                  <a:xfrm>
                    <a:off x="4367208" y="5246099"/>
                    <a:ext cx="92876" cy="121444"/>
                  </a:xfrm>
                  <a:custGeom>
                    <a:avLst/>
                    <a:gdLst>
                      <a:gd name="connsiteX0" fmla="*/ 45248 w 92876"/>
                      <a:gd name="connsiteY0" fmla="*/ 0 h 121444"/>
                      <a:gd name="connsiteX1" fmla="*/ 5 w 92876"/>
                      <a:gd name="connsiteY1" fmla="*/ 28575 h 121444"/>
                      <a:gd name="connsiteX2" fmla="*/ 47630 w 92876"/>
                      <a:gd name="connsiteY2" fmla="*/ 57150 h 121444"/>
                      <a:gd name="connsiteX3" fmla="*/ 92873 w 92876"/>
                      <a:gd name="connsiteY3" fmla="*/ 88106 h 121444"/>
                      <a:gd name="connsiteX4" fmla="*/ 45248 w 92876"/>
                      <a:gd name="connsiteY4" fmla="*/ 121444 h 12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6" h="121444">
                        <a:moveTo>
                          <a:pt x="45248" y="0"/>
                        </a:moveTo>
                        <a:cubicBezTo>
                          <a:pt x="22428" y="9525"/>
                          <a:pt x="-392" y="19050"/>
                          <a:pt x="5" y="28575"/>
                        </a:cubicBezTo>
                        <a:cubicBezTo>
                          <a:pt x="402" y="38100"/>
                          <a:pt x="32152" y="47228"/>
                          <a:pt x="47630" y="57150"/>
                        </a:cubicBezTo>
                        <a:cubicBezTo>
                          <a:pt x="63108" y="67072"/>
                          <a:pt x="93270" y="77390"/>
                          <a:pt x="92873" y="88106"/>
                        </a:cubicBezTo>
                        <a:cubicBezTo>
                          <a:pt x="92476" y="98822"/>
                          <a:pt x="69457" y="119460"/>
                          <a:pt x="45248" y="12144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53" name="Straight Connector 152">
                    <a:extLst>
                      <a:ext uri="{FF2B5EF4-FFF2-40B4-BE49-F238E27FC236}">
                        <a16:creationId xmlns:a16="http://schemas.microsoft.com/office/drawing/2014/main" id="{499F25FA-A894-0F42-85D2-824836546668}"/>
                      </a:ext>
                    </a:extLst>
                  </p:cNvPr>
                  <p:cNvCxnSpPr>
                    <a:cxnSpLocks/>
                    <a:stCxn id="152" idx="4"/>
                  </p:cNvCxnSpPr>
                  <p:nvPr/>
                </p:nvCxnSpPr>
                <p:spPr>
                  <a:xfrm>
                    <a:off x="4412456" y="5367543"/>
                    <a:ext cx="0" cy="67581"/>
                  </a:xfrm>
                  <a:prstGeom prst="line">
                    <a:avLst/>
                  </a:prstGeom>
                </p:spPr>
                <p:style>
                  <a:lnRef idx="1">
                    <a:schemeClr val="dk1"/>
                  </a:lnRef>
                  <a:fillRef idx="0">
                    <a:schemeClr val="dk1"/>
                  </a:fillRef>
                  <a:effectRef idx="0">
                    <a:schemeClr val="dk1"/>
                  </a:effectRef>
                  <a:fontRef idx="minor">
                    <a:schemeClr val="tx1"/>
                  </a:fontRef>
                </p:style>
              </p:cxnSp>
            </p:grpSp>
            <p:cxnSp>
              <p:nvCxnSpPr>
                <p:cNvPr id="150" name="Straight Connector 149">
                  <a:extLst>
                    <a:ext uri="{FF2B5EF4-FFF2-40B4-BE49-F238E27FC236}">
                      <a16:creationId xmlns:a16="http://schemas.microsoft.com/office/drawing/2014/main" id="{6557AF1F-B679-4D45-B7F7-A7387493CFE8}"/>
                    </a:ext>
                  </a:extLst>
                </p:cNvPr>
                <p:cNvCxnSpPr>
                  <a:cxnSpLocks/>
                </p:cNvCxnSpPr>
                <p:nvPr/>
              </p:nvCxnSpPr>
              <p:spPr>
                <a:xfrm>
                  <a:off x="5605433" y="6566877"/>
                  <a:ext cx="2253970" cy="0"/>
                </a:xfrm>
                <a:prstGeom prst="line">
                  <a:avLst/>
                </a:prstGeom>
              </p:spPr>
              <p:style>
                <a:lnRef idx="1">
                  <a:schemeClr val="dk1"/>
                </a:lnRef>
                <a:fillRef idx="0">
                  <a:schemeClr val="dk1"/>
                </a:fillRef>
                <a:effectRef idx="0">
                  <a:schemeClr val="dk1"/>
                </a:effectRef>
                <a:fontRef idx="minor">
                  <a:schemeClr val="tx1"/>
                </a:fontRef>
              </p:style>
            </p:cxnSp>
          </p:grpSp>
        </p:grpSp>
        <p:sp>
          <p:nvSpPr>
            <p:cNvPr id="143" name="Rectangle 142">
              <a:extLst>
                <a:ext uri="{FF2B5EF4-FFF2-40B4-BE49-F238E27FC236}">
                  <a16:creationId xmlns:a16="http://schemas.microsoft.com/office/drawing/2014/main" id="{490C0B57-26D7-1347-8977-BBDDAAE8642E}"/>
                </a:ext>
              </a:extLst>
            </p:cNvPr>
            <p:cNvSpPr/>
            <p:nvPr/>
          </p:nvSpPr>
          <p:spPr>
            <a:xfrm>
              <a:off x="7421566" y="716052"/>
              <a:ext cx="567471" cy="5761469"/>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79092AF8-1C8C-EC44-8BCE-DB1B1E4C7181}"/>
                </a:ext>
              </a:extLst>
            </p:cNvPr>
            <p:cNvSpPr/>
            <p:nvPr/>
          </p:nvSpPr>
          <p:spPr>
            <a:xfrm>
              <a:off x="9480876" y="704794"/>
              <a:ext cx="567471" cy="576146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F240AD0E-B898-644F-9E6F-8085AB919931}"/>
              </a:ext>
            </a:extLst>
          </p:cNvPr>
          <p:cNvSpPr>
            <a:spLocks noGrp="1"/>
          </p:cNvSpPr>
          <p:nvPr>
            <p:ph type="body" sz="quarter" idx="13"/>
          </p:nvPr>
        </p:nvSpPr>
        <p:spPr>
          <a:xfrm>
            <a:off x="217709" y="944450"/>
            <a:ext cx="6170101" cy="523194"/>
          </a:xfrm>
        </p:spPr>
        <p:txBody>
          <a:bodyPr/>
          <a:lstStyle/>
          <a:p>
            <a:r>
              <a:rPr lang="en-US" dirty="0"/>
              <a:t>Retail condenser loop temperature (C°)</a:t>
            </a:r>
          </a:p>
        </p:txBody>
      </p:sp>
      <p:sp>
        <p:nvSpPr>
          <p:cNvPr id="3" name="Title 2">
            <a:extLst>
              <a:ext uri="{FF2B5EF4-FFF2-40B4-BE49-F238E27FC236}">
                <a16:creationId xmlns:a16="http://schemas.microsoft.com/office/drawing/2014/main" id="{FFC5CA22-A1E4-B84C-8114-DFA9923BF8E2}"/>
              </a:ext>
            </a:extLst>
          </p:cNvPr>
          <p:cNvSpPr>
            <a:spLocks noGrp="1"/>
          </p:cNvSpPr>
          <p:nvPr>
            <p:ph type="title"/>
          </p:nvPr>
        </p:nvSpPr>
        <p:spPr/>
        <p:txBody>
          <a:bodyPr/>
          <a:lstStyle/>
          <a:p>
            <a:r>
              <a:rPr lang="en-US" dirty="0"/>
              <a:t>Detailed Simulated Performance</a:t>
            </a:r>
          </a:p>
        </p:txBody>
      </p:sp>
      <p:sp>
        <p:nvSpPr>
          <p:cNvPr id="5" name="Shape 201">
            <a:extLst>
              <a:ext uri="{FF2B5EF4-FFF2-40B4-BE49-F238E27FC236}">
                <a16:creationId xmlns:a16="http://schemas.microsoft.com/office/drawing/2014/main" id="{B1F65330-6707-6A41-B2A2-6E9DA25BC4A3}"/>
              </a:ext>
            </a:extLst>
          </p:cNvPr>
          <p:cNvSpPr txBox="1"/>
          <p:nvPr/>
        </p:nvSpPr>
        <p:spPr>
          <a:xfrm>
            <a:off x="219456" y="1819657"/>
            <a:ext cx="6488132" cy="4219246"/>
          </a:xfrm>
          <a:prstGeom prst="rect">
            <a:avLst/>
          </a:prstGeom>
          <a:noFill/>
          <a:ln>
            <a:noFill/>
          </a:ln>
        </p:spPr>
        <p:txBody>
          <a:bodyPr lIns="91425" tIns="91425" rIns="91425" bIns="91425" anchor="t" anchorCtr="0">
            <a:noAutofit/>
          </a:bodyPr>
          <a:lstStyle/>
          <a:p>
            <a:pPr lvl="0">
              <a:spcBef>
                <a:spcPts val="0"/>
              </a:spcBef>
              <a:buNone/>
            </a:pPr>
            <a:r>
              <a:rPr lang="en-US" dirty="0"/>
              <a:t>Due to high heat rejection from the retail units in the summer months the condenser loop temperature reaches a peak of ~44°C. The simulated peak is ~42°C at the same time of year.</a:t>
            </a:r>
          </a:p>
          <a:p>
            <a:pPr lvl="0">
              <a:spcBef>
                <a:spcPts val="0"/>
              </a:spcBef>
              <a:buNone/>
            </a:pPr>
            <a:endParaRPr lang="en-US" dirty="0"/>
          </a:p>
          <a:p>
            <a:pPr lvl="0">
              <a:spcBef>
                <a:spcPts val="0"/>
              </a:spcBef>
              <a:buNone/>
            </a:pPr>
            <a:r>
              <a:rPr lang="en-US" dirty="0"/>
              <a:t>The shape of the variation in condenser loop temperature is identical for monitored and simulated data. This is because the observed weather data is being recorded on-premises and is used within the </a:t>
            </a:r>
            <a:r>
              <a:rPr lang="en-US" dirty="0" err="1"/>
              <a:t>Tas</a:t>
            </a:r>
            <a:r>
              <a:rPr lang="en-US" dirty="0"/>
              <a:t> model.   </a:t>
            </a:r>
          </a:p>
          <a:p>
            <a:pPr lvl="0">
              <a:spcBef>
                <a:spcPts val="0"/>
              </a:spcBef>
              <a:buNone/>
            </a:pPr>
            <a:endParaRPr lang="en-US" dirty="0"/>
          </a:p>
          <a:p>
            <a:pPr lvl="0">
              <a:spcBef>
                <a:spcPts val="0"/>
              </a:spcBef>
              <a:buNone/>
            </a:pPr>
            <a:r>
              <a:rPr lang="en-US" dirty="0"/>
              <a:t>Heat is extracted from the condenser loop by the dry air cooler (DAC).</a:t>
            </a:r>
          </a:p>
          <a:p>
            <a:pPr lvl="0">
              <a:spcBef>
                <a:spcPts val="0"/>
              </a:spcBef>
              <a:buNone/>
            </a:pPr>
            <a:endParaRPr lang="en-US" dirty="0"/>
          </a:p>
          <a:p>
            <a:pPr lvl="0">
              <a:spcBef>
                <a:spcPts val="0"/>
              </a:spcBef>
              <a:buNone/>
            </a:pPr>
            <a:endParaRPr lang="en-US" dirty="0"/>
          </a:p>
        </p:txBody>
      </p:sp>
      <p:grpSp>
        <p:nvGrpSpPr>
          <p:cNvPr id="17" name="Group 16">
            <a:extLst>
              <a:ext uri="{FF2B5EF4-FFF2-40B4-BE49-F238E27FC236}">
                <a16:creationId xmlns:a16="http://schemas.microsoft.com/office/drawing/2014/main" id="{BE9D7E15-9BF1-D34A-AFD4-D99A111E60BC}"/>
              </a:ext>
            </a:extLst>
          </p:cNvPr>
          <p:cNvGrpSpPr/>
          <p:nvPr/>
        </p:nvGrpSpPr>
        <p:grpSpPr>
          <a:xfrm>
            <a:off x="10460685" y="3067842"/>
            <a:ext cx="1557792" cy="3327898"/>
            <a:chOff x="8806678" y="2286000"/>
            <a:chExt cx="1557792" cy="3327898"/>
          </a:xfrm>
        </p:grpSpPr>
        <p:sp>
          <p:nvSpPr>
            <p:cNvPr id="18" name="TextBox 17">
              <a:extLst>
                <a:ext uri="{FF2B5EF4-FFF2-40B4-BE49-F238E27FC236}">
                  <a16:creationId xmlns:a16="http://schemas.microsoft.com/office/drawing/2014/main" id="{9D0F2DC7-E23D-7D44-ADE3-CD21CD0EA7BF}"/>
                </a:ext>
              </a:extLst>
            </p:cNvPr>
            <p:cNvSpPr txBox="1"/>
            <p:nvPr/>
          </p:nvSpPr>
          <p:spPr>
            <a:xfrm>
              <a:off x="8806678" y="2286000"/>
              <a:ext cx="1537471" cy="261610"/>
            </a:xfrm>
            <a:prstGeom prst="rect">
              <a:avLst/>
            </a:prstGeom>
            <a:noFill/>
          </p:spPr>
          <p:txBody>
            <a:bodyPr wrap="square" rtlCol="0">
              <a:spAutoFit/>
            </a:bodyPr>
            <a:lstStyle/>
            <a:p>
              <a:pPr algn="r"/>
              <a:r>
                <a:rPr lang="en-GB" sz="1100" b="1" i="1" dirty="0">
                  <a:latin typeface="Arial" panose="020B0604020202020204" pitchFamily="34" charset="0"/>
                  <a:cs typeface="Arial" panose="020B0604020202020204" pitchFamily="34" charset="0"/>
                </a:rPr>
                <a:t>Monitored Data</a:t>
              </a:r>
            </a:p>
          </p:txBody>
        </p:sp>
        <p:sp>
          <p:nvSpPr>
            <p:cNvPr id="19" name="TextBox 18">
              <a:extLst>
                <a:ext uri="{FF2B5EF4-FFF2-40B4-BE49-F238E27FC236}">
                  <a16:creationId xmlns:a16="http://schemas.microsoft.com/office/drawing/2014/main" id="{2034AD30-3CE3-7742-B43E-743065BFC138}"/>
                </a:ext>
              </a:extLst>
            </p:cNvPr>
            <p:cNvSpPr txBox="1"/>
            <p:nvPr/>
          </p:nvSpPr>
          <p:spPr>
            <a:xfrm>
              <a:off x="8966112" y="5352288"/>
              <a:ext cx="1398358" cy="261610"/>
            </a:xfrm>
            <a:prstGeom prst="rect">
              <a:avLst/>
            </a:prstGeom>
            <a:noFill/>
          </p:spPr>
          <p:txBody>
            <a:bodyPr wrap="square" rtlCol="0">
              <a:spAutoFit/>
            </a:bodyPr>
            <a:lstStyle/>
            <a:p>
              <a:pPr algn="r"/>
              <a:r>
                <a:rPr lang="en-GB" sz="1100" b="1" i="1" dirty="0">
                  <a:latin typeface="Arial" panose="020B0604020202020204" pitchFamily="34" charset="0"/>
                  <a:cs typeface="Arial" panose="020B0604020202020204" pitchFamily="34" charset="0"/>
                </a:rPr>
                <a:t>Simulated in </a:t>
              </a:r>
              <a:r>
                <a:rPr lang="en-GB" sz="1100" b="1" i="1" dirty="0" err="1">
                  <a:latin typeface="Arial" panose="020B0604020202020204" pitchFamily="34" charset="0"/>
                  <a:cs typeface="Arial" panose="020B0604020202020204" pitchFamily="34" charset="0"/>
                </a:rPr>
                <a:t>Tas</a:t>
              </a:r>
              <a:endParaRPr lang="en-GB" sz="1100" b="1" i="1" dirty="0">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5F382384-C31E-7C45-B5CB-A583BBBC3074}"/>
              </a:ext>
            </a:extLst>
          </p:cNvPr>
          <p:cNvGrpSpPr/>
          <p:nvPr/>
        </p:nvGrpSpPr>
        <p:grpSpPr>
          <a:xfrm>
            <a:off x="33078785" y="-919486"/>
            <a:ext cx="4714315" cy="7830913"/>
            <a:chOff x="552451" y="1935738"/>
            <a:chExt cx="2849118" cy="4732649"/>
          </a:xfrm>
        </p:grpSpPr>
        <p:grpSp>
          <p:nvGrpSpPr>
            <p:cNvPr id="47" name="Group 46">
              <a:extLst>
                <a:ext uri="{FF2B5EF4-FFF2-40B4-BE49-F238E27FC236}">
                  <a16:creationId xmlns:a16="http://schemas.microsoft.com/office/drawing/2014/main" id="{398250C0-1999-9645-BABD-3FFA4516F5D3}"/>
                </a:ext>
              </a:extLst>
            </p:cNvPr>
            <p:cNvGrpSpPr/>
            <p:nvPr/>
          </p:nvGrpSpPr>
          <p:grpSpPr>
            <a:xfrm>
              <a:off x="552451" y="1935739"/>
              <a:ext cx="2849118" cy="4732648"/>
              <a:chOff x="4286251" y="1081412"/>
              <a:chExt cx="2849118" cy="4732648"/>
            </a:xfrm>
          </p:grpSpPr>
          <p:pic>
            <p:nvPicPr>
              <p:cNvPr id="50" name="Picture 3">
                <a:extLst>
                  <a:ext uri="{FF2B5EF4-FFF2-40B4-BE49-F238E27FC236}">
                    <a16:creationId xmlns:a16="http://schemas.microsoft.com/office/drawing/2014/main" id="{2F32090B-B86D-AC44-B576-E86923D5C8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4828"/>
              <a:stretch/>
            </p:blipFill>
            <p:spPr bwMode="auto">
              <a:xfrm>
                <a:off x="4481513" y="3451860"/>
                <a:ext cx="265385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a:extLst>
                  <a:ext uri="{FF2B5EF4-FFF2-40B4-BE49-F238E27FC236}">
                    <a16:creationId xmlns:a16="http://schemas.microsoft.com/office/drawing/2014/main" id="{3CF61AB4-88F7-3B4D-957F-4AB83A83C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83" r="38071"/>
              <a:stretch/>
            </p:blipFill>
            <p:spPr bwMode="auto">
              <a:xfrm>
                <a:off x="4286251" y="1081412"/>
                <a:ext cx="2849118" cy="2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47">
              <a:extLst>
                <a:ext uri="{FF2B5EF4-FFF2-40B4-BE49-F238E27FC236}">
                  <a16:creationId xmlns:a16="http://schemas.microsoft.com/office/drawing/2014/main" id="{B94AA51A-9FEB-404F-A60D-7D3C140BF28C}"/>
                </a:ext>
              </a:extLst>
            </p:cNvPr>
            <p:cNvSpPr/>
            <p:nvPr/>
          </p:nvSpPr>
          <p:spPr>
            <a:xfrm>
              <a:off x="978408" y="1935738"/>
              <a:ext cx="246888" cy="45565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D35C0BF-409C-7845-B387-289C4AD1335C}"/>
                </a:ext>
              </a:extLst>
            </p:cNvPr>
            <p:cNvSpPr/>
            <p:nvPr/>
          </p:nvSpPr>
          <p:spPr>
            <a:xfrm>
              <a:off x="2094868" y="1935739"/>
              <a:ext cx="246888" cy="454354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Box 3">
            <a:extLst>
              <a:ext uri="{FF2B5EF4-FFF2-40B4-BE49-F238E27FC236}">
                <a16:creationId xmlns:a16="http://schemas.microsoft.com/office/drawing/2014/main" id="{43B8863C-DCC6-BD48-91F7-E342E0DF5A82}"/>
              </a:ext>
            </a:extLst>
          </p:cNvPr>
          <p:cNvSpPr txBox="1">
            <a:spLocks noChangeArrowheads="1"/>
          </p:cNvSpPr>
          <p:nvPr/>
        </p:nvSpPr>
        <p:spPr bwMode="auto">
          <a:xfrm>
            <a:off x="10525712" y="-2972765"/>
            <a:ext cx="1812156" cy="57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dirty="0">
                <a:latin typeface="Arial" panose="020B0604020202020204" pitchFamily="34" charset="0"/>
              </a:rPr>
              <a:t>Simulated</a:t>
            </a:r>
          </a:p>
        </p:txBody>
      </p:sp>
      <p:sp>
        <p:nvSpPr>
          <p:cNvPr id="69" name="TextBox 3">
            <a:extLst>
              <a:ext uri="{FF2B5EF4-FFF2-40B4-BE49-F238E27FC236}">
                <a16:creationId xmlns:a16="http://schemas.microsoft.com/office/drawing/2014/main" id="{18386C42-B5F1-9947-849E-AD45DAA0A954}"/>
              </a:ext>
            </a:extLst>
          </p:cNvPr>
          <p:cNvSpPr txBox="1">
            <a:spLocks noChangeArrowheads="1"/>
          </p:cNvSpPr>
          <p:nvPr/>
        </p:nvSpPr>
        <p:spPr bwMode="auto">
          <a:xfrm>
            <a:off x="10519430" y="-6057895"/>
            <a:ext cx="1963862" cy="57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dirty="0">
                <a:latin typeface="Arial" panose="020B0604020202020204" pitchFamily="34" charset="0"/>
              </a:rPr>
              <a:t>Measured</a:t>
            </a:r>
          </a:p>
        </p:txBody>
      </p:sp>
      <p:grpSp>
        <p:nvGrpSpPr>
          <p:cNvPr id="55" name="Group 54">
            <a:extLst>
              <a:ext uri="{FF2B5EF4-FFF2-40B4-BE49-F238E27FC236}">
                <a16:creationId xmlns:a16="http://schemas.microsoft.com/office/drawing/2014/main" id="{400DC4DC-A395-8743-BAD8-DA703EF6C0AF}"/>
              </a:ext>
            </a:extLst>
          </p:cNvPr>
          <p:cNvGrpSpPr/>
          <p:nvPr/>
        </p:nvGrpSpPr>
        <p:grpSpPr>
          <a:xfrm>
            <a:off x="7552083" y="-6474477"/>
            <a:ext cx="4548608" cy="2610679"/>
            <a:chOff x="5594925" y="5337254"/>
            <a:chExt cx="2189352" cy="1256581"/>
          </a:xfrm>
        </p:grpSpPr>
        <p:grpSp>
          <p:nvGrpSpPr>
            <p:cNvPr id="56" name="Group 55">
              <a:extLst>
                <a:ext uri="{FF2B5EF4-FFF2-40B4-BE49-F238E27FC236}">
                  <a16:creationId xmlns:a16="http://schemas.microsoft.com/office/drawing/2014/main" id="{9084C003-EEA0-1C4B-83B6-8BFC76CAFB1F}"/>
                </a:ext>
              </a:extLst>
            </p:cNvPr>
            <p:cNvGrpSpPr/>
            <p:nvPr/>
          </p:nvGrpSpPr>
          <p:grpSpPr>
            <a:xfrm>
              <a:off x="5594925" y="5337254"/>
              <a:ext cx="92876" cy="1256581"/>
              <a:chOff x="4367208" y="4178543"/>
              <a:chExt cx="92876" cy="1256581"/>
            </a:xfrm>
          </p:grpSpPr>
          <p:cxnSp>
            <p:nvCxnSpPr>
              <p:cNvPr id="58" name="Straight Connector 57">
                <a:extLst>
                  <a:ext uri="{FF2B5EF4-FFF2-40B4-BE49-F238E27FC236}">
                    <a16:creationId xmlns:a16="http://schemas.microsoft.com/office/drawing/2014/main" id="{E75B30EF-732E-5842-9B4A-3FE989BEA08F}"/>
                  </a:ext>
                </a:extLst>
              </p:cNvPr>
              <p:cNvCxnSpPr>
                <a:cxnSpLocks/>
                <a:stCxn id="59" idx="0"/>
              </p:cNvCxnSpPr>
              <p:nvPr/>
            </p:nvCxnSpPr>
            <p:spPr>
              <a:xfrm flipV="1">
                <a:off x="4412456" y="4178543"/>
                <a:ext cx="0" cy="1067556"/>
              </a:xfrm>
              <a:prstGeom prst="line">
                <a:avLst/>
              </a:prstGeom>
            </p:spPr>
            <p:style>
              <a:lnRef idx="1">
                <a:schemeClr val="dk1"/>
              </a:lnRef>
              <a:fillRef idx="0">
                <a:schemeClr val="dk1"/>
              </a:fillRef>
              <a:effectRef idx="0">
                <a:schemeClr val="dk1"/>
              </a:effectRef>
              <a:fontRef idx="minor">
                <a:schemeClr val="tx1"/>
              </a:fontRef>
            </p:style>
          </p:cxnSp>
          <p:sp>
            <p:nvSpPr>
              <p:cNvPr id="59" name="Freeform: Shape 85">
                <a:extLst>
                  <a:ext uri="{FF2B5EF4-FFF2-40B4-BE49-F238E27FC236}">
                    <a16:creationId xmlns:a16="http://schemas.microsoft.com/office/drawing/2014/main" id="{1E415ECD-C2ED-854D-8A2C-E5728E8219F7}"/>
                  </a:ext>
                </a:extLst>
              </p:cNvPr>
              <p:cNvSpPr/>
              <p:nvPr/>
            </p:nvSpPr>
            <p:spPr>
              <a:xfrm>
                <a:off x="4367208" y="5246099"/>
                <a:ext cx="92876" cy="121444"/>
              </a:xfrm>
              <a:custGeom>
                <a:avLst/>
                <a:gdLst>
                  <a:gd name="connsiteX0" fmla="*/ 45248 w 92876"/>
                  <a:gd name="connsiteY0" fmla="*/ 0 h 121444"/>
                  <a:gd name="connsiteX1" fmla="*/ 5 w 92876"/>
                  <a:gd name="connsiteY1" fmla="*/ 28575 h 121444"/>
                  <a:gd name="connsiteX2" fmla="*/ 47630 w 92876"/>
                  <a:gd name="connsiteY2" fmla="*/ 57150 h 121444"/>
                  <a:gd name="connsiteX3" fmla="*/ 92873 w 92876"/>
                  <a:gd name="connsiteY3" fmla="*/ 88106 h 121444"/>
                  <a:gd name="connsiteX4" fmla="*/ 45248 w 92876"/>
                  <a:gd name="connsiteY4" fmla="*/ 121444 h 12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6" h="121444">
                    <a:moveTo>
                      <a:pt x="45248" y="0"/>
                    </a:moveTo>
                    <a:cubicBezTo>
                      <a:pt x="22428" y="9525"/>
                      <a:pt x="-392" y="19050"/>
                      <a:pt x="5" y="28575"/>
                    </a:cubicBezTo>
                    <a:cubicBezTo>
                      <a:pt x="402" y="38100"/>
                      <a:pt x="32152" y="47228"/>
                      <a:pt x="47630" y="57150"/>
                    </a:cubicBezTo>
                    <a:cubicBezTo>
                      <a:pt x="63108" y="67072"/>
                      <a:pt x="93270" y="77390"/>
                      <a:pt x="92873" y="88106"/>
                    </a:cubicBezTo>
                    <a:cubicBezTo>
                      <a:pt x="92476" y="98822"/>
                      <a:pt x="69457" y="119460"/>
                      <a:pt x="45248" y="12144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2A097F81-2421-764C-8B2B-14A53164CEFA}"/>
                  </a:ext>
                </a:extLst>
              </p:cNvPr>
              <p:cNvCxnSpPr>
                <a:cxnSpLocks/>
                <a:stCxn id="59" idx="4"/>
              </p:cNvCxnSpPr>
              <p:nvPr/>
            </p:nvCxnSpPr>
            <p:spPr>
              <a:xfrm>
                <a:off x="4412456" y="5367543"/>
                <a:ext cx="0" cy="67581"/>
              </a:xfrm>
              <a:prstGeom prst="line">
                <a:avLst/>
              </a:prstGeom>
            </p:spPr>
            <p:style>
              <a:lnRef idx="1">
                <a:schemeClr val="dk1"/>
              </a:lnRef>
              <a:fillRef idx="0">
                <a:schemeClr val="dk1"/>
              </a:fillRef>
              <a:effectRef idx="0">
                <a:schemeClr val="dk1"/>
              </a:effectRef>
              <a:fontRef idx="minor">
                <a:schemeClr val="tx1"/>
              </a:fontRef>
            </p:style>
          </p:cxnSp>
        </p:grpSp>
        <p:cxnSp>
          <p:nvCxnSpPr>
            <p:cNvPr id="57" name="Straight Connector 56">
              <a:extLst>
                <a:ext uri="{FF2B5EF4-FFF2-40B4-BE49-F238E27FC236}">
                  <a16:creationId xmlns:a16="http://schemas.microsoft.com/office/drawing/2014/main" id="{B9DDEED5-1D2D-204F-B03E-F29638333C1D}"/>
                </a:ext>
              </a:extLst>
            </p:cNvPr>
            <p:cNvCxnSpPr>
              <a:cxnSpLocks/>
            </p:cNvCxnSpPr>
            <p:nvPr/>
          </p:nvCxnSpPr>
          <p:spPr>
            <a:xfrm>
              <a:off x="5605433" y="6566877"/>
              <a:ext cx="2178844" cy="0"/>
            </a:xfrm>
            <a:prstGeom prst="line">
              <a:avLst/>
            </a:prstGeom>
          </p:spPr>
          <p:style>
            <a:lnRef idx="1">
              <a:schemeClr val="dk1"/>
            </a:lnRef>
            <a:fillRef idx="0">
              <a:schemeClr val="dk1"/>
            </a:fillRef>
            <a:effectRef idx="0">
              <a:schemeClr val="dk1"/>
            </a:effectRef>
            <a:fontRef idx="minor">
              <a:schemeClr val="tx1"/>
            </a:fontRef>
          </p:style>
        </p:cxnSp>
      </p:grpSp>
      <p:pic>
        <p:nvPicPr>
          <p:cNvPr id="87" name="Picture 3">
            <a:extLst>
              <a:ext uri="{FF2B5EF4-FFF2-40B4-BE49-F238E27FC236}">
                <a16:creationId xmlns:a16="http://schemas.microsoft.com/office/drawing/2014/main" id="{432637FF-4941-DB48-A754-ECFBCD7C3E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4828"/>
          <a:stretch/>
        </p:blipFill>
        <p:spPr bwMode="auto">
          <a:xfrm>
            <a:off x="21084943" y="4159896"/>
            <a:ext cx="4902690" cy="436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4">
            <a:extLst>
              <a:ext uri="{FF2B5EF4-FFF2-40B4-BE49-F238E27FC236}">
                <a16:creationId xmlns:a16="http://schemas.microsoft.com/office/drawing/2014/main" id="{463AFD69-4F48-5042-87DE-01367AEEB2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83" r="38071"/>
          <a:stretch/>
        </p:blipFill>
        <p:spPr bwMode="auto">
          <a:xfrm>
            <a:off x="20724219" y="-219232"/>
            <a:ext cx="5263416" cy="41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84">
            <a:extLst>
              <a:ext uri="{FF2B5EF4-FFF2-40B4-BE49-F238E27FC236}">
                <a16:creationId xmlns:a16="http://schemas.microsoft.com/office/drawing/2014/main" id="{0B3B6A0C-3080-C941-8202-9157A5234632}"/>
              </a:ext>
            </a:extLst>
          </p:cNvPr>
          <p:cNvSpPr/>
          <p:nvPr/>
        </p:nvSpPr>
        <p:spPr>
          <a:xfrm>
            <a:off x="21499746" y="-219232"/>
            <a:ext cx="456097" cy="841760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6A2EE19-0A84-1046-AE67-30164C68CF52}"/>
              </a:ext>
            </a:extLst>
          </p:cNvPr>
          <p:cNvSpPr/>
          <p:nvPr/>
        </p:nvSpPr>
        <p:spPr>
          <a:xfrm>
            <a:off x="23562277" y="-205051"/>
            <a:ext cx="456097" cy="839367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a:extLst>
              <a:ext uri="{FF2B5EF4-FFF2-40B4-BE49-F238E27FC236}">
                <a16:creationId xmlns:a16="http://schemas.microsoft.com/office/drawing/2014/main" id="{E6403E1C-579E-9D4D-A939-121E282F78D7}"/>
              </a:ext>
            </a:extLst>
          </p:cNvPr>
          <p:cNvCxnSpPr>
            <a:cxnSpLocks/>
          </p:cNvCxnSpPr>
          <p:nvPr/>
        </p:nvCxnSpPr>
        <p:spPr>
          <a:xfrm>
            <a:off x="21740494" y="-1889675"/>
            <a:ext cx="0" cy="10779675"/>
          </a:xfrm>
          <a:prstGeom prst="line">
            <a:avLst/>
          </a:prstGeom>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7D4683CB-5EC5-B540-A0D8-71409CFC2D7C}"/>
              </a:ext>
            </a:extLst>
          </p:cNvPr>
          <p:cNvGrpSpPr/>
          <p:nvPr/>
        </p:nvGrpSpPr>
        <p:grpSpPr>
          <a:xfrm>
            <a:off x="26800763" y="-232576"/>
            <a:ext cx="5543989" cy="6677436"/>
            <a:chOff x="26800763" y="-232576"/>
            <a:chExt cx="5543989" cy="6677436"/>
          </a:xfrm>
        </p:grpSpPr>
        <p:grpSp>
          <p:nvGrpSpPr>
            <p:cNvPr id="137" name="Group 136">
              <a:extLst>
                <a:ext uri="{FF2B5EF4-FFF2-40B4-BE49-F238E27FC236}">
                  <a16:creationId xmlns:a16="http://schemas.microsoft.com/office/drawing/2014/main" id="{1C5D1EC5-4C75-A04C-A59E-28431191B474}"/>
                </a:ext>
              </a:extLst>
            </p:cNvPr>
            <p:cNvGrpSpPr/>
            <p:nvPr/>
          </p:nvGrpSpPr>
          <p:grpSpPr>
            <a:xfrm>
              <a:off x="26800763" y="-232575"/>
              <a:ext cx="5543989" cy="3089692"/>
              <a:chOff x="26800763" y="-232575"/>
              <a:chExt cx="5543989" cy="3089692"/>
            </a:xfrm>
          </p:grpSpPr>
          <p:sp>
            <p:nvSpPr>
              <p:cNvPr id="132" name="Rectangle 131">
                <a:extLst>
                  <a:ext uri="{FF2B5EF4-FFF2-40B4-BE49-F238E27FC236}">
                    <a16:creationId xmlns:a16="http://schemas.microsoft.com/office/drawing/2014/main" id="{87BF6305-23EC-8940-A269-FBE7F8C9E30C}"/>
                  </a:ext>
                </a:extLst>
              </p:cNvPr>
              <p:cNvSpPr/>
              <p:nvPr/>
            </p:nvSpPr>
            <p:spPr>
              <a:xfrm>
                <a:off x="27445938" y="1770655"/>
                <a:ext cx="4891337" cy="85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4">
                <a:extLst>
                  <a:ext uri="{FF2B5EF4-FFF2-40B4-BE49-F238E27FC236}">
                    <a16:creationId xmlns:a16="http://schemas.microsoft.com/office/drawing/2014/main" id="{656D2651-5201-D846-8D02-64A3ED80A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3" t="90977" r="44644" b="-452"/>
              <a:stretch/>
            </p:blipFill>
            <p:spPr bwMode="auto">
              <a:xfrm>
                <a:off x="26800763" y="2404976"/>
                <a:ext cx="5543989" cy="45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4">
                <a:extLst>
                  <a:ext uri="{FF2B5EF4-FFF2-40B4-BE49-F238E27FC236}">
                    <a16:creationId xmlns:a16="http://schemas.microsoft.com/office/drawing/2014/main" id="{607CDFB4-3B64-384A-A366-0C9033EF84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11" t="8983" r="40244" b="41941"/>
              <a:stretch/>
            </p:blipFill>
            <p:spPr bwMode="auto">
              <a:xfrm>
                <a:off x="27664938" y="-231932"/>
                <a:ext cx="4672762" cy="234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4">
                <a:extLst>
                  <a:ext uri="{FF2B5EF4-FFF2-40B4-BE49-F238E27FC236}">
                    <a16:creationId xmlns:a16="http://schemas.microsoft.com/office/drawing/2014/main" id="{FE984487-2B70-194C-BC19-DA5ED4879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83" r="96907" b="41941"/>
              <a:stretch/>
            </p:blipFill>
            <p:spPr bwMode="auto">
              <a:xfrm>
                <a:off x="27445938" y="-229051"/>
                <a:ext cx="274078" cy="234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 name="Group 111">
                <a:extLst>
                  <a:ext uri="{FF2B5EF4-FFF2-40B4-BE49-F238E27FC236}">
                    <a16:creationId xmlns:a16="http://schemas.microsoft.com/office/drawing/2014/main" id="{CF2DFB0A-EDB1-BC4F-8899-D80213933312}"/>
                  </a:ext>
                </a:extLst>
              </p:cNvPr>
              <p:cNvGrpSpPr/>
              <p:nvPr/>
            </p:nvGrpSpPr>
            <p:grpSpPr>
              <a:xfrm>
                <a:off x="27630266" y="-232575"/>
                <a:ext cx="4548608" cy="2764719"/>
                <a:chOff x="5594925" y="5263111"/>
                <a:chExt cx="2189352" cy="1330724"/>
              </a:xfrm>
            </p:grpSpPr>
            <p:grpSp>
              <p:nvGrpSpPr>
                <p:cNvPr id="113" name="Group 112">
                  <a:extLst>
                    <a:ext uri="{FF2B5EF4-FFF2-40B4-BE49-F238E27FC236}">
                      <a16:creationId xmlns:a16="http://schemas.microsoft.com/office/drawing/2014/main" id="{40DC0522-68C3-4B40-B78A-310D487FB588}"/>
                    </a:ext>
                  </a:extLst>
                </p:cNvPr>
                <p:cNvGrpSpPr/>
                <p:nvPr/>
              </p:nvGrpSpPr>
              <p:grpSpPr>
                <a:xfrm>
                  <a:off x="5594925" y="5263111"/>
                  <a:ext cx="92876" cy="1330724"/>
                  <a:chOff x="4367208" y="4104400"/>
                  <a:chExt cx="92876" cy="1330724"/>
                </a:xfrm>
              </p:grpSpPr>
              <p:cxnSp>
                <p:nvCxnSpPr>
                  <p:cNvPr id="115" name="Straight Connector 114">
                    <a:extLst>
                      <a:ext uri="{FF2B5EF4-FFF2-40B4-BE49-F238E27FC236}">
                        <a16:creationId xmlns:a16="http://schemas.microsoft.com/office/drawing/2014/main" id="{BC67F446-E57C-FB41-984C-50B61FD9622B}"/>
                      </a:ext>
                    </a:extLst>
                  </p:cNvPr>
                  <p:cNvCxnSpPr>
                    <a:cxnSpLocks/>
                    <a:stCxn id="116" idx="0"/>
                  </p:cNvCxnSpPr>
                  <p:nvPr/>
                </p:nvCxnSpPr>
                <p:spPr>
                  <a:xfrm flipV="1">
                    <a:off x="4412456" y="4104400"/>
                    <a:ext cx="0" cy="1141699"/>
                  </a:xfrm>
                  <a:prstGeom prst="line">
                    <a:avLst/>
                  </a:prstGeom>
                </p:spPr>
                <p:style>
                  <a:lnRef idx="1">
                    <a:schemeClr val="dk1"/>
                  </a:lnRef>
                  <a:fillRef idx="0">
                    <a:schemeClr val="dk1"/>
                  </a:fillRef>
                  <a:effectRef idx="0">
                    <a:schemeClr val="dk1"/>
                  </a:effectRef>
                  <a:fontRef idx="minor">
                    <a:schemeClr val="tx1"/>
                  </a:fontRef>
                </p:style>
              </p:cxnSp>
              <p:sp>
                <p:nvSpPr>
                  <p:cNvPr id="116" name="Freeform: Shape 85">
                    <a:extLst>
                      <a:ext uri="{FF2B5EF4-FFF2-40B4-BE49-F238E27FC236}">
                        <a16:creationId xmlns:a16="http://schemas.microsoft.com/office/drawing/2014/main" id="{65F23877-54A8-BB4E-83F5-EE39693CD5CA}"/>
                      </a:ext>
                    </a:extLst>
                  </p:cNvPr>
                  <p:cNvSpPr/>
                  <p:nvPr/>
                </p:nvSpPr>
                <p:spPr>
                  <a:xfrm>
                    <a:off x="4367208" y="5246099"/>
                    <a:ext cx="92876" cy="121444"/>
                  </a:xfrm>
                  <a:custGeom>
                    <a:avLst/>
                    <a:gdLst>
                      <a:gd name="connsiteX0" fmla="*/ 45248 w 92876"/>
                      <a:gd name="connsiteY0" fmla="*/ 0 h 121444"/>
                      <a:gd name="connsiteX1" fmla="*/ 5 w 92876"/>
                      <a:gd name="connsiteY1" fmla="*/ 28575 h 121444"/>
                      <a:gd name="connsiteX2" fmla="*/ 47630 w 92876"/>
                      <a:gd name="connsiteY2" fmla="*/ 57150 h 121444"/>
                      <a:gd name="connsiteX3" fmla="*/ 92873 w 92876"/>
                      <a:gd name="connsiteY3" fmla="*/ 88106 h 121444"/>
                      <a:gd name="connsiteX4" fmla="*/ 45248 w 92876"/>
                      <a:gd name="connsiteY4" fmla="*/ 121444 h 12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6" h="121444">
                        <a:moveTo>
                          <a:pt x="45248" y="0"/>
                        </a:moveTo>
                        <a:cubicBezTo>
                          <a:pt x="22428" y="9525"/>
                          <a:pt x="-392" y="19050"/>
                          <a:pt x="5" y="28575"/>
                        </a:cubicBezTo>
                        <a:cubicBezTo>
                          <a:pt x="402" y="38100"/>
                          <a:pt x="32152" y="47228"/>
                          <a:pt x="47630" y="57150"/>
                        </a:cubicBezTo>
                        <a:cubicBezTo>
                          <a:pt x="63108" y="67072"/>
                          <a:pt x="93270" y="77390"/>
                          <a:pt x="92873" y="88106"/>
                        </a:cubicBezTo>
                        <a:cubicBezTo>
                          <a:pt x="92476" y="98822"/>
                          <a:pt x="69457" y="119460"/>
                          <a:pt x="45248" y="12144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17" name="Straight Connector 116">
                    <a:extLst>
                      <a:ext uri="{FF2B5EF4-FFF2-40B4-BE49-F238E27FC236}">
                        <a16:creationId xmlns:a16="http://schemas.microsoft.com/office/drawing/2014/main" id="{AECDCC48-5583-294A-BC1D-412A7712DCF5}"/>
                      </a:ext>
                    </a:extLst>
                  </p:cNvPr>
                  <p:cNvCxnSpPr>
                    <a:cxnSpLocks/>
                    <a:stCxn id="116" idx="4"/>
                  </p:cNvCxnSpPr>
                  <p:nvPr/>
                </p:nvCxnSpPr>
                <p:spPr>
                  <a:xfrm>
                    <a:off x="4412456" y="5367543"/>
                    <a:ext cx="0" cy="67581"/>
                  </a:xfrm>
                  <a:prstGeom prst="line">
                    <a:avLst/>
                  </a:prstGeom>
                </p:spPr>
                <p:style>
                  <a:lnRef idx="1">
                    <a:schemeClr val="dk1"/>
                  </a:lnRef>
                  <a:fillRef idx="0">
                    <a:schemeClr val="dk1"/>
                  </a:fillRef>
                  <a:effectRef idx="0">
                    <a:schemeClr val="dk1"/>
                  </a:effectRef>
                  <a:fontRef idx="minor">
                    <a:schemeClr val="tx1"/>
                  </a:fontRef>
                </p:style>
              </p:cxnSp>
            </p:grpSp>
            <p:cxnSp>
              <p:nvCxnSpPr>
                <p:cNvPr id="114" name="Straight Connector 113">
                  <a:extLst>
                    <a:ext uri="{FF2B5EF4-FFF2-40B4-BE49-F238E27FC236}">
                      <a16:creationId xmlns:a16="http://schemas.microsoft.com/office/drawing/2014/main" id="{A3AFCB95-0D4A-FF4E-A625-1C724343C2D9}"/>
                    </a:ext>
                  </a:extLst>
                </p:cNvPr>
                <p:cNvCxnSpPr>
                  <a:cxnSpLocks/>
                </p:cNvCxnSpPr>
                <p:nvPr/>
              </p:nvCxnSpPr>
              <p:spPr>
                <a:xfrm>
                  <a:off x="5605433" y="6566877"/>
                  <a:ext cx="2178844"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38" name="Group 137">
              <a:extLst>
                <a:ext uri="{FF2B5EF4-FFF2-40B4-BE49-F238E27FC236}">
                  <a16:creationId xmlns:a16="http://schemas.microsoft.com/office/drawing/2014/main" id="{645A5FFB-D04D-4A4A-9B72-8B40A2F652DA}"/>
                </a:ext>
              </a:extLst>
            </p:cNvPr>
            <p:cNvGrpSpPr/>
            <p:nvPr/>
          </p:nvGrpSpPr>
          <p:grpSpPr>
            <a:xfrm>
              <a:off x="27429465" y="3442031"/>
              <a:ext cx="4908234" cy="3002829"/>
              <a:chOff x="27429465" y="3442031"/>
              <a:chExt cx="4908234" cy="3002829"/>
            </a:xfrm>
          </p:grpSpPr>
          <p:sp>
            <p:nvSpPr>
              <p:cNvPr id="133" name="Rectangle 132">
                <a:extLst>
                  <a:ext uri="{FF2B5EF4-FFF2-40B4-BE49-F238E27FC236}">
                    <a16:creationId xmlns:a16="http://schemas.microsoft.com/office/drawing/2014/main" id="{E1EEA074-4CD5-CD4C-AADD-16F52B48FF56}"/>
                  </a:ext>
                </a:extLst>
              </p:cNvPr>
              <p:cNvSpPr/>
              <p:nvPr/>
            </p:nvSpPr>
            <p:spPr>
              <a:xfrm>
                <a:off x="27433598" y="5318878"/>
                <a:ext cx="4904101" cy="85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3">
                <a:extLst>
                  <a:ext uri="{FF2B5EF4-FFF2-40B4-BE49-F238E27FC236}">
                    <a16:creationId xmlns:a16="http://schemas.microsoft.com/office/drawing/2014/main" id="{F42ACCB1-F7E5-EE4F-9BBC-873EF1A45337}"/>
                  </a:ext>
                </a:extLst>
              </p:cNvPr>
              <p:cNvPicPr>
                <a:picLocks noChangeArrowheads="1"/>
              </p:cNvPicPr>
              <p:nvPr/>
            </p:nvPicPr>
            <p:blipFill rotWithShape="1">
              <a:blip r:embed="rId4">
                <a:extLst>
                  <a:ext uri="{28A0092B-C50C-407E-A947-70E740481C1C}">
                    <a14:useLocalDpi xmlns:a14="http://schemas.microsoft.com/office/drawing/2010/main" val="0"/>
                  </a:ext>
                </a:extLst>
              </a:blip>
              <a:srcRect t="1" r="44828" b="45754"/>
              <a:stretch/>
            </p:blipFill>
            <p:spPr bwMode="auto">
              <a:xfrm>
                <a:off x="27429465" y="3442031"/>
                <a:ext cx="4902690" cy="233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3">
                <a:extLst>
                  <a:ext uri="{FF2B5EF4-FFF2-40B4-BE49-F238E27FC236}">
                    <a16:creationId xmlns:a16="http://schemas.microsoft.com/office/drawing/2014/main" id="{3BF8A286-46E4-F04D-99E6-9F77A4FA41F0}"/>
                  </a:ext>
                </a:extLst>
              </p:cNvPr>
              <p:cNvPicPr>
                <a:picLocks noChangeArrowheads="1"/>
              </p:cNvPicPr>
              <p:nvPr/>
            </p:nvPicPr>
            <p:blipFill rotWithShape="1">
              <a:blip r:embed="rId4">
                <a:extLst>
                  <a:ext uri="{28A0092B-C50C-407E-A947-70E740481C1C}">
                    <a14:useLocalDpi xmlns:a14="http://schemas.microsoft.com/office/drawing/2010/main" val="0"/>
                  </a:ext>
                </a:extLst>
              </a:blip>
              <a:srcRect l="-2" t="90554" r="44829"/>
              <a:stretch/>
            </p:blipFill>
            <p:spPr bwMode="auto">
              <a:xfrm>
                <a:off x="27429465" y="6038902"/>
                <a:ext cx="4902689" cy="40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 name="Group 118">
                <a:extLst>
                  <a:ext uri="{FF2B5EF4-FFF2-40B4-BE49-F238E27FC236}">
                    <a16:creationId xmlns:a16="http://schemas.microsoft.com/office/drawing/2014/main" id="{C3416A05-D401-1F45-B1FA-89AA8F93D4B2}"/>
                  </a:ext>
                </a:extLst>
              </p:cNvPr>
              <p:cNvGrpSpPr/>
              <p:nvPr/>
            </p:nvGrpSpPr>
            <p:grpSpPr>
              <a:xfrm>
                <a:off x="27627464" y="3446743"/>
                <a:ext cx="4548608" cy="2737280"/>
                <a:chOff x="5594925" y="5276318"/>
                <a:chExt cx="2189352" cy="1317517"/>
              </a:xfrm>
            </p:grpSpPr>
            <p:grpSp>
              <p:nvGrpSpPr>
                <p:cNvPr id="120" name="Group 119">
                  <a:extLst>
                    <a:ext uri="{FF2B5EF4-FFF2-40B4-BE49-F238E27FC236}">
                      <a16:creationId xmlns:a16="http://schemas.microsoft.com/office/drawing/2014/main" id="{44A5F322-1A48-5B43-9CF1-427DDE60CCB0}"/>
                    </a:ext>
                  </a:extLst>
                </p:cNvPr>
                <p:cNvGrpSpPr/>
                <p:nvPr/>
              </p:nvGrpSpPr>
              <p:grpSpPr>
                <a:xfrm>
                  <a:off x="5594925" y="5276318"/>
                  <a:ext cx="92876" cy="1317517"/>
                  <a:chOff x="4367208" y="4117607"/>
                  <a:chExt cx="92876" cy="1317517"/>
                </a:xfrm>
              </p:grpSpPr>
              <p:cxnSp>
                <p:nvCxnSpPr>
                  <p:cNvPr id="122" name="Straight Connector 121">
                    <a:extLst>
                      <a:ext uri="{FF2B5EF4-FFF2-40B4-BE49-F238E27FC236}">
                        <a16:creationId xmlns:a16="http://schemas.microsoft.com/office/drawing/2014/main" id="{D370031E-96EA-7142-BEA7-210ABB802D51}"/>
                      </a:ext>
                    </a:extLst>
                  </p:cNvPr>
                  <p:cNvCxnSpPr>
                    <a:cxnSpLocks/>
                    <a:stCxn id="123" idx="0"/>
                  </p:cNvCxnSpPr>
                  <p:nvPr/>
                </p:nvCxnSpPr>
                <p:spPr>
                  <a:xfrm flipV="1">
                    <a:off x="4412456" y="4117607"/>
                    <a:ext cx="0" cy="1128492"/>
                  </a:xfrm>
                  <a:prstGeom prst="line">
                    <a:avLst/>
                  </a:prstGeom>
                </p:spPr>
                <p:style>
                  <a:lnRef idx="1">
                    <a:schemeClr val="dk1"/>
                  </a:lnRef>
                  <a:fillRef idx="0">
                    <a:schemeClr val="dk1"/>
                  </a:fillRef>
                  <a:effectRef idx="0">
                    <a:schemeClr val="dk1"/>
                  </a:effectRef>
                  <a:fontRef idx="minor">
                    <a:schemeClr val="tx1"/>
                  </a:fontRef>
                </p:style>
              </p:cxnSp>
              <p:sp>
                <p:nvSpPr>
                  <p:cNvPr id="123" name="Freeform: Shape 85">
                    <a:extLst>
                      <a:ext uri="{FF2B5EF4-FFF2-40B4-BE49-F238E27FC236}">
                        <a16:creationId xmlns:a16="http://schemas.microsoft.com/office/drawing/2014/main" id="{4E1D1217-DFA7-CF42-A837-1402DC50540F}"/>
                      </a:ext>
                    </a:extLst>
                  </p:cNvPr>
                  <p:cNvSpPr/>
                  <p:nvPr/>
                </p:nvSpPr>
                <p:spPr>
                  <a:xfrm>
                    <a:off x="4367208" y="5246099"/>
                    <a:ext cx="92876" cy="121444"/>
                  </a:xfrm>
                  <a:custGeom>
                    <a:avLst/>
                    <a:gdLst>
                      <a:gd name="connsiteX0" fmla="*/ 45248 w 92876"/>
                      <a:gd name="connsiteY0" fmla="*/ 0 h 121444"/>
                      <a:gd name="connsiteX1" fmla="*/ 5 w 92876"/>
                      <a:gd name="connsiteY1" fmla="*/ 28575 h 121444"/>
                      <a:gd name="connsiteX2" fmla="*/ 47630 w 92876"/>
                      <a:gd name="connsiteY2" fmla="*/ 57150 h 121444"/>
                      <a:gd name="connsiteX3" fmla="*/ 92873 w 92876"/>
                      <a:gd name="connsiteY3" fmla="*/ 88106 h 121444"/>
                      <a:gd name="connsiteX4" fmla="*/ 45248 w 92876"/>
                      <a:gd name="connsiteY4" fmla="*/ 121444 h 12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6" h="121444">
                        <a:moveTo>
                          <a:pt x="45248" y="0"/>
                        </a:moveTo>
                        <a:cubicBezTo>
                          <a:pt x="22428" y="9525"/>
                          <a:pt x="-392" y="19050"/>
                          <a:pt x="5" y="28575"/>
                        </a:cubicBezTo>
                        <a:cubicBezTo>
                          <a:pt x="402" y="38100"/>
                          <a:pt x="32152" y="47228"/>
                          <a:pt x="47630" y="57150"/>
                        </a:cubicBezTo>
                        <a:cubicBezTo>
                          <a:pt x="63108" y="67072"/>
                          <a:pt x="93270" y="77390"/>
                          <a:pt x="92873" y="88106"/>
                        </a:cubicBezTo>
                        <a:cubicBezTo>
                          <a:pt x="92476" y="98822"/>
                          <a:pt x="69457" y="119460"/>
                          <a:pt x="45248" y="12144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24" name="Straight Connector 123">
                    <a:extLst>
                      <a:ext uri="{FF2B5EF4-FFF2-40B4-BE49-F238E27FC236}">
                        <a16:creationId xmlns:a16="http://schemas.microsoft.com/office/drawing/2014/main" id="{EB8DB7C9-69C2-EC46-AD5A-E70566524A5E}"/>
                      </a:ext>
                    </a:extLst>
                  </p:cNvPr>
                  <p:cNvCxnSpPr>
                    <a:cxnSpLocks/>
                    <a:stCxn id="123" idx="4"/>
                  </p:cNvCxnSpPr>
                  <p:nvPr/>
                </p:nvCxnSpPr>
                <p:spPr>
                  <a:xfrm>
                    <a:off x="4412456" y="5367543"/>
                    <a:ext cx="0" cy="67581"/>
                  </a:xfrm>
                  <a:prstGeom prst="line">
                    <a:avLst/>
                  </a:prstGeom>
                </p:spPr>
                <p:style>
                  <a:lnRef idx="1">
                    <a:schemeClr val="dk1"/>
                  </a:lnRef>
                  <a:fillRef idx="0">
                    <a:schemeClr val="dk1"/>
                  </a:fillRef>
                  <a:effectRef idx="0">
                    <a:schemeClr val="dk1"/>
                  </a:effectRef>
                  <a:fontRef idx="minor">
                    <a:schemeClr val="tx1"/>
                  </a:fontRef>
                </p:style>
              </p:cxnSp>
            </p:grpSp>
            <p:cxnSp>
              <p:nvCxnSpPr>
                <p:cNvPr id="121" name="Straight Connector 120">
                  <a:extLst>
                    <a:ext uri="{FF2B5EF4-FFF2-40B4-BE49-F238E27FC236}">
                      <a16:creationId xmlns:a16="http://schemas.microsoft.com/office/drawing/2014/main" id="{2D783BDB-9828-694A-9D02-665A52D3E115}"/>
                    </a:ext>
                  </a:extLst>
                </p:cNvPr>
                <p:cNvCxnSpPr>
                  <a:cxnSpLocks/>
                </p:cNvCxnSpPr>
                <p:nvPr/>
              </p:nvCxnSpPr>
              <p:spPr>
                <a:xfrm>
                  <a:off x="5605433" y="6566877"/>
                  <a:ext cx="2178844" cy="0"/>
                </a:xfrm>
                <a:prstGeom prst="line">
                  <a:avLst/>
                </a:prstGeom>
              </p:spPr>
              <p:style>
                <a:lnRef idx="1">
                  <a:schemeClr val="dk1"/>
                </a:lnRef>
                <a:fillRef idx="0">
                  <a:schemeClr val="dk1"/>
                </a:fillRef>
                <a:effectRef idx="0">
                  <a:schemeClr val="dk1"/>
                </a:effectRef>
                <a:fontRef idx="minor">
                  <a:schemeClr val="tx1"/>
                </a:fontRef>
              </p:style>
            </p:cxnSp>
          </p:grpSp>
        </p:grpSp>
        <p:sp>
          <p:nvSpPr>
            <p:cNvPr id="135" name="Rectangle 134">
              <a:extLst>
                <a:ext uri="{FF2B5EF4-FFF2-40B4-BE49-F238E27FC236}">
                  <a16:creationId xmlns:a16="http://schemas.microsoft.com/office/drawing/2014/main" id="{A0A17589-9E77-334B-8241-BF5244E06B4E}"/>
                </a:ext>
              </a:extLst>
            </p:cNvPr>
            <p:cNvSpPr/>
            <p:nvPr/>
          </p:nvSpPr>
          <p:spPr>
            <a:xfrm>
              <a:off x="27834519" y="-221317"/>
              <a:ext cx="567471" cy="6344589"/>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80D238A9-2D65-E544-A1E3-7D405C6F84B9}"/>
                </a:ext>
              </a:extLst>
            </p:cNvPr>
            <p:cNvSpPr/>
            <p:nvPr/>
          </p:nvSpPr>
          <p:spPr>
            <a:xfrm>
              <a:off x="29893829" y="-232576"/>
              <a:ext cx="567471" cy="6344589"/>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id="{F5632DD6-2FDB-46CF-B907-A7264DB9AB3E}"/>
              </a:ext>
            </a:extLst>
          </p:cNvPr>
          <p:cNvSpPr txBox="1"/>
          <p:nvPr/>
        </p:nvSpPr>
        <p:spPr>
          <a:xfrm>
            <a:off x="239242" y="1819656"/>
            <a:ext cx="5453550" cy="1482344"/>
          </a:xfrm>
          <a:prstGeom prst="rect">
            <a:avLst/>
          </a:prstGeom>
          <a:noFill/>
          <a:ln>
            <a:noFill/>
          </a:ln>
        </p:spPr>
        <p:txBody>
          <a:bodyPr lIns="91425" tIns="91425" rIns="91425" bIns="91425" anchor="t" anchorCtr="0">
            <a:noAutofit/>
          </a:bodyPr>
          <a:lstStyle/>
          <a:p>
            <a:r>
              <a:rPr lang="en-US" dirty="0"/>
              <a:t>One New Change’s ground loop uses 13 ground-source heat pumps (GSHPs) to supply heating and cooling to the retail and office systems.</a:t>
            </a:r>
          </a:p>
          <a:p>
            <a:endParaRPr lang="en-US" dirty="0"/>
          </a:p>
          <a:p>
            <a:r>
              <a:rPr lang="en-US" dirty="0"/>
              <a:t>These graphs show monitored flow temperature from</a:t>
            </a:r>
          </a:p>
        </p:txBody>
      </p:sp>
      <p:sp>
        <p:nvSpPr>
          <p:cNvPr id="4" name="TextBox 3"/>
          <p:cNvSpPr txBox="1"/>
          <p:nvPr/>
        </p:nvSpPr>
        <p:spPr>
          <a:xfrm>
            <a:off x="7982712" y="2740658"/>
            <a:ext cx="3884063" cy="3416320"/>
          </a:xfrm>
          <a:prstGeom prst="rect">
            <a:avLst/>
          </a:prstGeom>
          <a:noFill/>
        </p:spPr>
        <p:txBody>
          <a:bodyPr wrap="square" rtlCol="0">
            <a:noAutofit/>
          </a:bodyPr>
          <a:lstStyle/>
          <a:p>
            <a:pPr lvl="0">
              <a:spcBef>
                <a:spcPts val="0"/>
              </a:spcBef>
              <a:buNone/>
            </a:pPr>
            <a:r>
              <a:rPr lang="en-US" dirty="0"/>
              <a:t>Total simulated annual energy cost: £1,778,084</a:t>
            </a:r>
          </a:p>
          <a:p>
            <a:pPr marL="285750" lvl="0" indent="-285750">
              <a:spcBef>
                <a:spcPts val="0"/>
              </a:spcBef>
              <a:buFont typeface="Arial" panose="020B0604020202020204" pitchFamily="34" charset="0"/>
              <a:buChar char="•"/>
            </a:pPr>
            <a:endParaRPr lang="en-US" dirty="0"/>
          </a:p>
          <a:p>
            <a:pPr marL="285750" lvl="0" indent="-285750">
              <a:spcBef>
                <a:spcPts val="0"/>
              </a:spcBef>
              <a:buFont typeface="Arial" panose="020B0604020202020204" pitchFamily="34" charset="0"/>
              <a:buChar char="•"/>
            </a:pPr>
            <a:r>
              <a:rPr lang="en-US" dirty="0"/>
              <a:t>£1,602,217:                                     grid-supplied electricity</a:t>
            </a:r>
          </a:p>
          <a:p>
            <a:pPr marL="285750" lvl="0" indent="-285750">
              <a:spcBef>
                <a:spcPts val="0"/>
              </a:spcBef>
              <a:buFont typeface="Arial" panose="020B0604020202020204" pitchFamily="34" charset="0"/>
              <a:buChar char="•"/>
            </a:pPr>
            <a:r>
              <a:rPr lang="en-US" dirty="0"/>
              <a:t>£175,866.50:    		      natural gas </a:t>
            </a:r>
          </a:p>
          <a:p>
            <a:pPr marL="285750" lvl="0" indent="-285750">
              <a:spcBef>
                <a:spcPts val="0"/>
              </a:spcBef>
              <a:buFont typeface="Arial" panose="020B0604020202020204" pitchFamily="34" charset="0"/>
              <a:buChar char="•"/>
            </a:pPr>
            <a:endParaRPr lang="en-US" dirty="0"/>
          </a:p>
          <a:p>
            <a:pPr lvl="0">
              <a:spcBef>
                <a:spcPts val="0"/>
              </a:spcBef>
            </a:pPr>
            <a:r>
              <a:rPr lang="en-US" dirty="0"/>
              <a:t>Total simulated cost is within 2.5% of billed cost, with the difference being mainly on gas.  This cost will be used to calculate savings on energy conservation measures.</a:t>
            </a:r>
          </a:p>
        </p:txBody>
      </p:sp>
      <p:sp>
        <p:nvSpPr>
          <p:cNvPr id="5" name="Title 4">
            <a:extLst>
              <a:ext uri="{FF2B5EF4-FFF2-40B4-BE49-F238E27FC236}">
                <a16:creationId xmlns:a16="http://schemas.microsoft.com/office/drawing/2014/main" id="{A201CAA3-50A6-554E-8427-F85472C00FF1}"/>
              </a:ext>
            </a:extLst>
          </p:cNvPr>
          <p:cNvSpPr>
            <a:spLocks noGrp="1"/>
          </p:cNvSpPr>
          <p:nvPr>
            <p:ph type="title"/>
          </p:nvPr>
        </p:nvSpPr>
        <p:spPr/>
        <p:txBody>
          <a:bodyPr/>
          <a:lstStyle/>
          <a:p>
            <a:r>
              <a:rPr lang="en-US" dirty="0"/>
              <a:t>Detailed Simulated Performance</a:t>
            </a:r>
          </a:p>
        </p:txBody>
      </p:sp>
      <p:sp>
        <p:nvSpPr>
          <p:cNvPr id="7" name="Text Placeholder 6">
            <a:extLst>
              <a:ext uri="{FF2B5EF4-FFF2-40B4-BE49-F238E27FC236}">
                <a16:creationId xmlns:a16="http://schemas.microsoft.com/office/drawing/2014/main" id="{82ECAAF1-04F8-B043-8DBA-5E78E25C521B}"/>
              </a:ext>
            </a:extLst>
          </p:cNvPr>
          <p:cNvSpPr>
            <a:spLocks noGrp="1"/>
          </p:cNvSpPr>
          <p:nvPr>
            <p:ph type="body" sz="quarter" idx="4294967295"/>
          </p:nvPr>
        </p:nvSpPr>
        <p:spPr>
          <a:xfrm>
            <a:off x="219456" y="944563"/>
            <a:ext cx="7522464" cy="523875"/>
          </a:xfrm>
          <a:prstGeom prst="rect">
            <a:avLst/>
          </a:prstGeom>
        </p:spPr>
        <p:txBody>
          <a:bodyPr/>
          <a:lstStyle/>
          <a:p>
            <a:pPr marL="0" indent="0">
              <a:buNone/>
            </a:pPr>
            <a:r>
              <a:rPr lang="en-US" dirty="0"/>
              <a:t>Ground loop temperature</a:t>
            </a:r>
          </a:p>
          <a:p>
            <a:endParaRPr lang="en-US" dirty="0"/>
          </a:p>
        </p:txBody>
      </p:sp>
      <p:pic>
        <p:nvPicPr>
          <p:cNvPr id="10" name="Picture 9">
            <a:extLst>
              <a:ext uri="{FF2B5EF4-FFF2-40B4-BE49-F238E27FC236}">
                <a16:creationId xmlns:a16="http://schemas.microsoft.com/office/drawing/2014/main" id="{49FD30F2-01A7-E449-A617-6909562E7CD6}"/>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047" t="42861" r="1336" b="42669"/>
          <a:stretch/>
        </p:blipFill>
        <p:spPr bwMode="auto">
          <a:xfrm>
            <a:off x="7199956" y="2852927"/>
            <a:ext cx="541964" cy="576072"/>
          </a:xfrm>
          <a:prstGeom prst="rect">
            <a:avLst/>
          </a:prstGeom>
          <a:noFill/>
        </p:spPr>
      </p:pic>
      <p:pic>
        <p:nvPicPr>
          <p:cNvPr id="12" name="Picture 11">
            <a:extLst>
              <a:ext uri="{FF2B5EF4-FFF2-40B4-BE49-F238E27FC236}">
                <a16:creationId xmlns:a16="http://schemas.microsoft.com/office/drawing/2014/main" id="{AE488291-FCEC-DE44-B922-288744543F5F}"/>
              </a:ext>
            </a:extLst>
          </p:cNvPr>
          <p:cNvPicPr/>
          <p:nvPr/>
        </p:nvPicPr>
        <p:blipFill rotWithShape="1">
          <a:blip r:embed="rId4"/>
          <a:srcRect l="42714" t="8422"/>
          <a:stretch/>
        </p:blipFill>
        <p:spPr>
          <a:xfrm>
            <a:off x="6496396" y="944563"/>
            <a:ext cx="5402233" cy="3050655"/>
          </a:xfrm>
          <a:prstGeom prst="rect">
            <a:avLst/>
          </a:prstGeom>
        </p:spPr>
      </p:pic>
      <p:pic>
        <p:nvPicPr>
          <p:cNvPr id="13" name="Picture 12">
            <a:extLst>
              <a:ext uri="{FF2B5EF4-FFF2-40B4-BE49-F238E27FC236}">
                <a16:creationId xmlns:a16="http://schemas.microsoft.com/office/drawing/2014/main" id="{660063E9-F6C3-DA44-B1FE-6CC69B132EEC}"/>
              </a:ext>
            </a:extLst>
          </p:cNvPr>
          <p:cNvPicPr/>
          <p:nvPr/>
        </p:nvPicPr>
        <p:blipFill>
          <a:blip r:embed="rId5"/>
          <a:stretch>
            <a:fillRect/>
          </a:stretch>
        </p:blipFill>
        <p:spPr>
          <a:xfrm>
            <a:off x="3745231" y="3755189"/>
            <a:ext cx="8446769" cy="2831465"/>
          </a:xfrm>
          <a:prstGeom prst="rect">
            <a:avLst/>
          </a:prstGeom>
        </p:spPr>
      </p:pic>
      <p:cxnSp>
        <p:nvCxnSpPr>
          <p:cNvPr id="14" name="Straight Connector 13">
            <a:extLst>
              <a:ext uri="{FF2B5EF4-FFF2-40B4-BE49-F238E27FC236}">
                <a16:creationId xmlns:a16="http://schemas.microsoft.com/office/drawing/2014/main" id="{7A6E27B2-6F72-2844-B768-B841CC831BC2}"/>
              </a:ext>
            </a:extLst>
          </p:cNvPr>
          <p:cNvCxnSpPr/>
          <p:nvPr/>
        </p:nvCxnSpPr>
        <p:spPr>
          <a:xfrm>
            <a:off x="6473536" y="1726999"/>
            <a:ext cx="11430" cy="3447077"/>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04DD196-5D80-3C41-8DF4-307A1B798608}"/>
              </a:ext>
            </a:extLst>
          </p:cNvPr>
          <p:cNvGrpSpPr/>
          <p:nvPr/>
        </p:nvGrpSpPr>
        <p:grpSpPr>
          <a:xfrm>
            <a:off x="2715400" y="700517"/>
            <a:ext cx="9476600" cy="5906924"/>
            <a:chOff x="10847872" y="4914638"/>
            <a:chExt cx="8446764" cy="5265002"/>
          </a:xfrm>
        </p:grpSpPr>
        <p:pic>
          <p:nvPicPr>
            <p:cNvPr id="16" name="Picture 15">
              <a:extLst>
                <a:ext uri="{FF2B5EF4-FFF2-40B4-BE49-F238E27FC236}">
                  <a16:creationId xmlns:a16="http://schemas.microsoft.com/office/drawing/2014/main" id="{B076A883-0C88-9E45-AE91-3FF1521BE15D}"/>
                </a:ext>
              </a:extLst>
            </p:cNvPr>
            <p:cNvPicPr/>
            <p:nvPr/>
          </p:nvPicPr>
          <p:blipFill rotWithShape="1">
            <a:blip r:embed="rId4"/>
            <a:srcRect l="42714" t="10800" b="8540"/>
            <a:stretch/>
          </p:blipFill>
          <p:spPr>
            <a:xfrm>
              <a:off x="13582996" y="4914638"/>
              <a:ext cx="5402233" cy="2686963"/>
            </a:xfrm>
            <a:prstGeom prst="rect">
              <a:avLst/>
            </a:prstGeom>
          </p:spPr>
        </p:pic>
        <p:pic>
          <p:nvPicPr>
            <p:cNvPr id="17" name="Picture 16">
              <a:extLst>
                <a:ext uri="{FF2B5EF4-FFF2-40B4-BE49-F238E27FC236}">
                  <a16:creationId xmlns:a16="http://schemas.microsoft.com/office/drawing/2014/main" id="{E536D61F-589E-6547-8A7C-01CC0E88D9A6}"/>
                </a:ext>
              </a:extLst>
            </p:cNvPr>
            <p:cNvPicPr/>
            <p:nvPr/>
          </p:nvPicPr>
          <p:blipFill rotWithShape="1">
            <a:blip r:embed="rId5"/>
            <a:srcRect t="25560"/>
            <a:stretch/>
          </p:blipFill>
          <p:spPr>
            <a:xfrm>
              <a:off x="10847872" y="7348175"/>
              <a:ext cx="8446764" cy="2831465"/>
            </a:xfrm>
            <a:prstGeom prst="rect">
              <a:avLst/>
            </a:prstGeom>
          </p:spPr>
        </p:pic>
        <p:cxnSp>
          <p:nvCxnSpPr>
            <p:cNvPr id="18" name="Straight Connector 17">
              <a:extLst>
                <a:ext uri="{FF2B5EF4-FFF2-40B4-BE49-F238E27FC236}">
                  <a16:creationId xmlns:a16="http://schemas.microsoft.com/office/drawing/2014/main" id="{6D911C94-2BBF-FD44-99BB-6F2A0C38329E}"/>
                </a:ext>
              </a:extLst>
            </p:cNvPr>
            <p:cNvCxnSpPr>
              <a:cxnSpLocks/>
              <a:stCxn id="16" idx="1"/>
            </p:cNvCxnSpPr>
            <p:nvPr/>
          </p:nvCxnSpPr>
          <p:spPr>
            <a:xfrm flipH="1">
              <a:off x="13571566" y="6258119"/>
              <a:ext cx="11430" cy="206319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Shape 201">
            <a:extLst>
              <a:ext uri="{FF2B5EF4-FFF2-40B4-BE49-F238E27FC236}">
                <a16:creationId xmlns:a16="http://schemas.microsoft.com/office/drawing/2014/main" id="{E784DF35-0FA7-BE40-9814-C9D66DE481B2}"/>
              </a:ext>
            </a:extLst>
          </p:cNvPr>
          <p:cNvSpPr txBox="1"/>
          <p:nvPr/>
        </p:nvSpPr>
        <p:spPr>
          <a:xfrm>
            <a:off x="239240" y="3183773"/>
            <a:ext cx="2359311" cy="1317482"/>
          </a:xfrm>
          <a:prstGeom prst="rect">
            <a:avLst/>
          </a:prstGeom>
          <a:noFill/>
          <a:ln>
            <a:noFill/>
          </a:ln>
        </p:spPr>
        <p:txBody>
          <a:bodyPr lIns="91425" tIns="91425" rIns="91425" bIns="91425" anchor="t" anchorCtr="0">
            <a:noAutofit/>
          </a:bodyPr>
          <a:lstStyle/>
          <a:p>
            <a:r>
              <a:rPr lang="en-US" dirty="0"/>
              <a:t>the ground loop to the GSHPs from mid- August to the end of 2015.  </a:t>
            </a:r>
          </a:p>
          <a:p>
            <a:endParaRPr lang="en-US" dirty="0"/>
          </a:p>
          <a:p>
            <a:r>
              <a:rPr lang="en-US" dirty="0"/>
              <a:t>The simulated temperature is shown for the last 6 months of 2015.</a:t>
            </a:r>
          </a:p>
          <a:p>
            <a:endParaRPr lang="en-US" dirty="0"/>
          </a:p>
          <a:p>
            <a:endParaRPr lang="en-US" dirty="0"/>
          </a:p>
          <a:p>
            <a:endParaRPr lang="en-US" dirty="0"/>
          </a:p>
        </p:txBody>
      </p:sp>
      <p:sp>
        <p:nvSpPr>
          <p:cNvPr id="29" name="TextBox 28">
            <a:extLst>
              <a:ext uri="{FF2B5EF4-FFF2-40B4-BE49-F238E27FC236}">
                <a16:creationId xmlns:a16="http://schemas.microsoft.com/office/drawing/2014/main" id="{3DB5FE6B-BE40-4F4E-973D-58324F210072}"/>
              </a:ext>
            </a:extLst>
          </p:cNvPr>
          <p:cNvSpPr txBox="1"/>
          <p:nvPr/>
        </p:nvSpPr>
        <p:spPr>
          <a:xfrm>
            <a:off x="10163599" y="1008189"/>
            <a:ext cx="1721670" cy="523220"/>
          </a:xfrm>
          <a:prstGeom prst="rect">
            <a:avLst/>
          </a:prstGeom>
          <a:noFill/>
        </p:spPr>
        <p:txBody>
          <a:bodyPr wrap="square" rtlCol="0">
            <a:spAutoFit/>
          </a:bodyPr>
          <a:lstStyle/>
          <a:p>
            <a:pPr algn="r"/>
            <a:r>
              <a:rPr lang="en-GB" sz="1400" dirty="0"/>
              <a:t>Spikes and drop-outs</a:t>
            </a:r>
          </a:p>
          <a:p>
            <a:pPr algn="r"/>
            <a:r>
              <a:rPr lang="en-GB" sz="1400" dirty="0"/>
              <a:t>may be ignored</a:t>
            </a:r>
          </a:p>
        </p:txBody>
      </p:sp>
      <p:sp>
        <p:nvSpPr>
          <p:cNvPr id="19" name="TextBox 3">
            <a:extLst>
              <a:ext uri="{FF2B5EF4-FFF2-40B4-BE49-F238E27FC236}">
                <a16:creationId xmlns:a16="http://schemas.microsoft.com/office/drawing/2014/main" id="{5D53A27D-D2AB-0B4C-8D05-4D896BC844A2}"/>
              </a:ext>
            </a:extLst>
          </p:cNvPr>
          <p:cNvSpPr txBox="1">
            <a:spLocks noChangeArrowheads="1"/>
          </p:cNvSpPr>
          <p:nvPr/>
        </p:nvSpPr>
        <p:spPr bwMode="auto">
          <a:xfrm>
            <a:off x="5771168" y="3075724"/>
            <a:ext cx="16269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b="1" i="1" dirty="0">
                <a:latin typeface="Arial" panose="020B0604020202020204" pitchFamily="34" charset="0"/>
              </a:rPr>
              <a:t>Monitored Flow Temp</a:t>
            </a:r>
          </a:p>
        </p:txBody>
      </p:sp>
      <p:sp>
        <p:nvSpPr>
          <p:cNvPr id="20" name="TextBox 3">
            <a:extLst>
              <a:ext uri="{FF2B5EF4-FFF2-40B4-BE49-F238E27FC236}">
                <a16:creationId xmlns:a16="http://schemas.microsoft.com/office/drawing/2014/main" id="{25219683-9E5E-D243-9ADB-0FFDBBBB410F}"/>
              </a:ext>
            </a:extLst>
          </p:cNvPr>
          <p:cNvSpPr txBox="1">
            <a:spLocks noChangeArrowheads="1"/>
          </p:cNvSpPr>
          <p:nvPr/>
        </p:nvSpPr>
        <p:spPr bwMode="auto">
          <a:xfrm>
            <a:off x="2970261" y="6516744"/>
            <a:ext cx="25480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b="1" i="1" dirty="0">
                <a:latin typeface="Arial" panose="020B0604020202020204" pitchFamily="34" charset="0"/>
              </a:rPr>
              <a:t>Simulated Flow Temperature</a:t>
            </a:r>
          </a:p>
        </p:txBody>
      </p:sp>
    </p:spTree>
    <p:extLst>
      <p:ext uri="{BB962C8B-B14F-4D97-AF65-F5344CB8AC3E}">
        <p14:creationId xmlns:p14="http://schemas.microsoft.com/office/powerpoint/2010/main" val="255179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0AD0E-B898-644F-9E6F-8085AB919931}"/>
              </a:ext>
            </a:extLst>
          </p:cNvPr>
          <p:cNvSpPr>
            <a:spLocks noGrp="1"/>
          </p:cNvSpPr>
          <p:nvPr>
            <p:ph type="body" sz="quarter" idx="13"/>
          </p:nvPr>
        </p:nvSpPr>
        <p:spPr/>
        <p:txBody>
          <a:bodyPr/>
          <a:lstStyle/>
          <a:p>
            <a:r>
              <a:rPr lang="en-US" dirty="0"/>
              <a:t>Office humidity control</a:t>
            </a:r>
          </a:p>
        </p:txBody>
      </p:sp>
      <p:sp>
        <p:nvSpPr>
          <p:cNvPr id="3" name="Title 2">
            <a:extLst>
              <a:ext uri="{FF2B5EF4-FFF2-40B4-BE49-F238E27FC236}">
                <a16:creationId xmlns:a16="http://schemas.microsoft.com/office/drawing/2014/main" id="{FFC5CA22-A1E4-B84C-8114-DFA9923BF8E2}"/>
              </a:ext>
            </a:extLst>
          </p:cNvPr>
          <p:cNvSpPr>
            <a:spLocks noGrp="1"/>
          </p:cNvSpPr>
          <p:nvPr>
            <p:ph type="title"/>
          </p:nvPr>
        </p:nvSpPr>
        <p:spPr/>
        <p:txBody>
          <a:bodyPr/>
          <a:lstStyle/>
          <a:p>
            <a:r>
              <a:rPr lang="en-US" dirty="0"/>
              <a:t>Detailed Simulated Performance</a:t>
            </a:r>
          </a:p>
        </p:txBody>
      </p:sp>
      <p:sp>
        <p:nvSpPr>
          <p:cNvPr id="5" name="Shape 201">
            <a:extLst>
              <a:ext uri="{FF2B5EF4-FFF2-40B4-BE49-F238E27FC236}">
                <a16:creationId xmlns:a16="http://schemas.microsoft.com/office/drawing/2014/main" id="{B1F65330-6707-6A41-B2A2-6E9DA25BC4A3}"/>
              </a:ext>
            </a:extLst>
          </p:cNvPr>
          <p:cNvSpPr txBox="1"/>
          <p:nvPr/>
        </p:nvSpPr>
        <p:spPr>
          <a:xfrm>
            <a:off x="219456" y="1819656"/>
            <a:ext cx="5537200" cy="4966751"/>
          </a:xfrm>
          <a:prstGeom prst="rect">
            <a:avLst/>
          </a:prstGeom>
          <a:noFill/>
          <a:ln>
            <a:noFill/>
          </a:ln>
        </p:spPr>
        <p:txBody>
          <a:bodyPr lIns="91425" tIns="91425" rIns="91425" bIns="91425" anchor="t" anchorCtr="0">
            <a:noAutofit/>
          </a:bodyPr>
          <a:lstStyle/>
          <a:p>
            <a:pPr lvl="0">
              <a:spcBef>
                <a:spcPts val="0"/>
              </a:spcBef>
              <a:buNone/>
            </a:pPr>
            <a:r>
              <a:rPr lang="en-US" dirty="0"/>
              <a:t>The as-commissioned office humidity control was based on supply air absolute humidity being maintained within a range of 5.3g/kg and 6.3g/kg. It resulted in office humidity being below 40% for long periods through the year and even below 30% for a significant time.</a:t>
            </a:r>
          </a:p>
          <a:p>
            <a:pPr lvl="0">
              <a:spcBef>
                <a:spcPts val="0"/>
              </a:spcBef>
              <a:buNone/>
            </a:pPr>
            <a:endParaRPr lang="en-US" dirty="0"/>
          </a:p>
          <a:p>
            <a:pPr lvl="0">
              <a:spcBef>
                <a:spcPts val="0"/>
              </a:spcBef>
              <a:buNone/>
            </a:pPr>
            <a:r>
              <a:rPr lang="en-US" dirty="0"/>
              <a:t>Simulations suggested that control of return air absolute humidity between 7.3g/kg and 8.9g/kg would make a significant improvement in office humidity levels.</a:t>
            </a:r>
          </a:p>
          <a:p>
            <a:pPr lvl="0">
              <a:spcBef>
                <a:spcPts val="0"/>
              </a:spcBef>
              <a:buNone/>
            </a:pPr>
            <a:endParaRPr lang="en-US" dirty="0"/>
          </a:p>
          <a:p>
            <a:pPr lvl="0">
              <a:spcBef>
                <a:spcPts val="0"/>
              </a:spcBef>
              <a:buNone/>
            </a:pPr>
            <a:r>
              <a:rPr lang="en-US" dirty="0"/>
              <a:t>This strategy has been implemented and office space conditions have improved as predicted.</a:t>
            </a:r>
          </a:p>
          <a:p>
            <a:pPr lvl="0">
              <a:spcBef>
                <a:spcPts val="0"/>
              </a:spcBef>
              <a:buNone/>
            </a:pPr>
            <a:endParaRPr lang="en-US" dirty="0"/>
          </a:p>
          <a:p>
            <a:pPr lvl="0">
              <a:spcBef>
                <a:spcPts val="0"/>
              </a:spcBef>
              <a:buNone/>
            </a:pPr>
            <a:r>
              <a:rPr lang="en-US" dirty="0"/>
              <a:t>Besides the improvement in occupant well being, the change in control strategy is predicted to save £61,550 per year.</a:t>
            </a:r>
          </a:p>
          <a:p>
            <a:pPr lvl="0">
              <a:spcBef>
                <a:spcPts val="0"/>
              </a:spcBef>
              <a:buNone/>
            </a:pPr>
            <a:endParaRPr lang="en-US" dirty="0"/>
          </a:p>
          <a:p>
            <a:pPr lvl="0">
              <a:spcBef>
                <a:spcPts val="0"/>
              </a:spcBef>
              <a:buNone/>
            </a:pPr>
            <a:endParaRPr lang="en-US" dirty="0"/>
          </a:p>
        </p:txBody>
      </p:sp>
      <p:grpSp>
        <p:nvGrpSpPr>
          <p:cNvPr id="6" name="Group 5">
            <a:extLst>
              <a:ext uri="{FF2B5EF4-FFF2-40B4-BE49-F238E27FC236}">
                <a16:creationId xmlns:a16="http://schemas.microsoft.com/office/drawing/2014/main" id="{B643E42F-B4E2-4746-8F5B-7E5FA1472A50}"/>
              </a:ext>
            </a:extLst>
          </p:cNvPr>
          <p:cNvGrpSpPr/>
          <p:nvPr/>
        </p:nvGrpSpPr>
        <p:grpSpPr>
          <a:xfrm>
            <a:off x="6033638" y="690795"/>
            <a:ext cx="6107115" cy="6029768"/>
            <a:chOff x="5646420" y="255270"/>
            <a:chExt cx="6637020" cy="6552962"/>
          </a:xfrm>
        </p:grpSpPr>
        <p:pic>
          <p:nvPicPr>
            <p:cNvPr id="7" name="Picture 6">
              <a:extLst>
                <a:ext uri="{FF2B5EF4-FFF2-40B4-BE49-F238E27FC236}">
                  <a16:creationId xmlns:a16="http://schemas.microsoft.com/office/drawing/2014/main" id="{FB22BCB3-CC40-7B47-BF84-DBD7D37C6652}"/>
                </a:ext>
              </a:extLst>
            </p:cNvPr>
            <p:cNvPicPr/>
            <p:nvPr/>
          </p:nvPicPr>
          <p:blipFill>
            <a:blip r:embed="rId3"/>
            <a:stretch>
              <a:fillRect/>
            </a:stretch>
          </p:blipFill>
          <p:spPr>
            <a:xfrm>
              <a:off x="5646420" y="255270"/>
              <a:ext cx="6431280" cy="3322320"/>
            </a:xfrm>
            <a:prstGeom prst="rect">
              <a:avLst/>
            </a:prstGeom>
          </p:spPr>
        </p:pic>
        <p:pic>
          <p:nvPicPr>
            <p:cNvPr id="8" name="Picture 7">
              <a:extLst>
                <a:ext uri="{FF2B5EF4-FFF2-40B4-BE49-F238E27FC236}">
                  <a16:creationId xmlns:a16="http://schemas.microsoft.com/office/drawing/2014/main" id="{24AECCC7-B703-CF45-ADCF-D545EEDF743A}"/>
                </a:ext>
              </a:extLst>
            </p:cNvPr>
            <p:cNvPicPr/>
            <p:nvPr/>
          </p:nvPicPr>
          <p:blipFill>
            <a:blip r:embed="rId4"/>
            <a:stretch>
              <a:fillRect/>
            </a:stretch>
          </p:blipFill>
          <p:spPr>
            <a:xfrm>
              <a:off x="5646420" y="3817620"/>
              <a:ext cx="6637020" cy="2990612"/>
            </a:xfrm>
            <a:prstGeom prst="rect">
              <a:avLst/>
            </a:prstGeom>
          </p:spPr>
        </p:pic>
      </p:grpSp>
      <p:grpSp>
        <p:nvGrpSpPr>
          <p:cNvPr id="17" name="Group 16">
            <a:extLst>
              <a:ext uri="{FF2B5EF4-FFF2-40B4-BE49-F238E27FC236}">
                <a16:creationId xmlns:a16="http://schemas.microsoft.com/office/drawing/2014/main" id="{BE9D7E15-9BF1-D34A-AFD4-D99A111E60BC}"/>
              </a:ext>
            </a:extLst>
          </p:cNvPr>
          <p:cNvGrpSpPr/>
          <p:nvPr/>
        </p:nvGrpSpPr>
        <p:grpSpPr>
          <a:xfrm>
            <a:off x="6443648" y="3091549"/>
            <a:ext cx="4931086" cy="3211200"/>
            <a:chOff x="6468068" y="2831915"/>
            <a:chExt cx="4931086" cy="3211200"/>
          </a:xfrm>
        </p:grpSpPr>
        <p:sp>
          <p:nvSpPr>
            <p:cNvPr id="18" name="TextBox 17">
              <a:extLst>
                <a:ext uri="{FF2B5EF4-FFF2-40B4-BE49-F238E27FC236}">
                  <a16:creationId xmlns:a16="http://schemas.microsoft.com/office/drawing/2014/main" id="{9D0F2DC7-E23D-7D44-ADE3-CD21CD0EA7BF}"/>
                </a:ext>
              </a:extLst>
            </p:cNvPr>
            <p:cNvSpPr txBox="1"/>
            <p:nvPr/>
          </p:nvSpPr>
          <p:spPr>
            <a:xfrm>
              <a:off x="6468068" y="2831915"/>
              <a:ext cx="4770312" cy="261610"/>
            </a:xfrm>
            <a:prstGeom prst="rect">
              <a:avLst/>
            </a:prstGeom>
            <a:noFill/>
          </p:spPr>
          <p:txBody>
            <a:bodyPr wrap="square" rtlCol="0">
              <a:spAutoFit/>
            </a:bodyPr>
            <a:lstStyle/>
            <a:p>
              <a:r>
                <a:rPr lang="en-GB" sz="1100" b="1" i="1" dirty="0">
                  <a:latin typeface="Arial" panose="020B0604020202020204" pitchFamily="34" charset="0"/>
                  <a:cs typeface="Arial" panose="020B0604020202020204" pitchFamily="34" charset="0"/>
                </a:rPr>
                <a:t>Office humidity during occupied hours - supply air control</a:t>
              </a:r>
            </a:p>
          </p:txBody>
        </p:sp>
        <p:sp>
          <p:nvSpPr>
            <p:cNvPr id="19" name="TextBox 18">
              <a:extLst>
                <a:ext uri="{FF2B5EF4-FFF2-40B4-BE49-F238E27FC236}">
                  <a16:creationId xmlns:a16="http://schemas.microsoft.com/office/drawing/2014/main" id="{2034AD30-3CE3-7742-B43E-743065BFC138}"/>
                </a:ext>
              </a:extLst>
            </p:cNvPr>
            <p:cNvSpPr txBox="1"/>
            <p:nvPr/>
          </p:nvSpPr>
          <p:spPr>
            <a:xfrm>
              <a:off x="6468068" y="5781505"/>
              <a:ext cx="4931086" cy="261610"/>
            </a:xfrm>
            <a:prstGeom prst="rect">
              <a:avLst/>
            </a:prstGeom>
            <a:noFill/>
          </p:spPr>
          <p:txBody>
            <a:bodyPr wrap="square" rtlCol="0">
              <a:spAutoFit/>
            </a:bodyPr>
            <a:lstStyle/>
            <a:p>
              <a:r>
                <a:rPr lang="en-GB" sz="1100" b="1" i="1" dirty="0">
                  <a:latin typeface="Arial" panose="020B0604020202020204" pitchFamily="34" charset="0"/>
                  <a:cs typeface="Arial" panose="020B0604020202020204" pitchFamily="34" charset="0"/>
                </a:rPr>
                <a:t>Office humidity during occupied hours - return air control</a:t>
              </a:r>
            </a:p>
          </p:txBody>
        </p:sp>
      </p:grpSp>
    </p:spTree>
    <p:extLst>
      <p:ext uri="{BB962C8B-B14F-4D97-AF65-F5344CB8AC3E}">
        <p14:creationId xmlns:p14="http://schemas.microsoft.com/office/powerpoint/2010/main" val="1443130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5181B5-67EA-1944-8CB4-24208800A92D}"/>
              </a:ext>
            </a:extLst>
          </p:cNvPr>
          <p:cNvSpPr>
            <a:spLocks noGrp="1"/>
          </p:cNvSpPr>
          <p:nvPr>
            <p:ph type="body" sz="quarter" idx="13"/>
          </p:nvPr>
        </p:nvSpPr>
        <p:spPr>
          <a:xfrm>
            <a:off x="217708" y="944450"/>
            <a:ext cx="9751791" cy="523194"/>
          </a:xfrm>
        </p:spPr>
        <p:txBody>
          <a:bodyPr/>
          <a:lstStyle/>
          <a:p>
            <a:r>
              <a:rPr lang="en-US" dirty="0"/>
              <a:t>Further Office Comfort Improvement and Energy Savings</a:t>
            </a:r>
          </a:p>
        </p:txBody>
      </p:sp>
      <p:sp>
        <p:nvSpPr>
          <p:cNvPr id="3" name="Title 2">
            <a:extLst>
              <a:ext uri="{FF2B5EF4-FFF2-40B4-BE49-F238E27FC236}">
                <a16:creationId xmlns:a16="http://schemas.microsoft.com/office/drawing/2014/main" id="{38A18851-C893-4E46-AF71-2CA4CDB5417E}"/>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F5EABABF-CA44-D341-810F-49D574841B1F}"/>
              </a:ext>
            </a:extLst>
          </p:cNvPr>
          <p:cNvSpPr txBox="1"/>
          <p:nvPr/>
        </p:nvSpPr>
        <p:spPr>
          <a:xfrm>
            <a:off x="217708" y="1820123"/>
            <a:ext cx="11100816" cy="369332"/>
          </a:xfrm>
          <a:prstGeom prst="rect">
            <a:avLst/>
          </a:prstGeom>
          <a:noFill/>
        </p:spPr>
        <p:txBody>
          <a:bodyPr wrap="square" rtlCol="0">
            <a:spAutoFit/>
          </a:bodyPr>
          <a:lstStyle/>
          <a:p>
            <a:r>
              <a:rPr lang="en-GB" dirty="0"/>
              <a:t>There are two main issues with the office fan coil unit (FCU) operation affecting comfort and energy consumption:</a:t>
            </a:r>
          </a:p>
        </p:txBody>
      </p:sp>
      <p:pic>
        <p:nvPicPr>
          <p:cNvPr id="5" name="Picture 4">
            <a:extLst>
              <a:ext uri="{FF2B5EF4-FFF2-40B4-BE49-F238E27FC236}">
                <a16:creationId xmlns:a16="http://schemas.microsoft.com/office/drawing/2014/main" id="{4DE46C06-C9D6-2D42-A12B-574849CCB651}"/>
              </a:ext>
            </a:extLst>
          </p:cNvPr>
          <p:cNvPicPr>
            <a:picLocks noChangeAspect="1"/>
          </p:cNvPicPr>
          <p:nvPr/>
        </p:nvPicPr>
        <p:blipFill>
          <a:blip r:embed="rId2"/>
          <a:stretch>
            <a:fillRect/>
          </a:stretch>
        </p:blipFill>
        <p:spPr>
          <a:xfrm>
            <a:off x="6106633" y="2190233"/>
            <a:ext cx="5588765" cy="1860768"/>
          </a:xfrm>
          <a:prstGeom prst="rect">
            <a:avLst/>
          </a:prstGeom>
        </p:spPr>
      </p:pic>
      <p:sp>
        <p:nvSpPr>
          <p:cNvPr id="7" name="TextBox 6">
            <a:extLst>
              <a:ext uri="{FF2B5EF4-FFF2-40B4-BE49-F238E27FC236}">
                <a16:creationId xmlns:a16="http://schemas.microsoft.com/office/drawing/2014/main" id="{B1B8D50B-2E6C-1A40-86F6-F9E220B5700A}"/>
              </a:ext>
            </a:extLst>
          </p:cNvPr>
          <p:cNvSpPr txBox="1"/>
          <p:nvPr/>
        </p:nvSpPr>
        <p:spPr>
          <a:xfrm>
            <a:off x="211807" y="2352855"/>
            <a:ext cx="5774323" cy="2077492"/>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en-GB" dirty="0"/>
              <a:t>‘hunting’, due to too small a FCU </a:t>
            </a:r>
            <a:r>
              <a:rPr lang="en-GB" dirty="0" err="1"/>
              <a:t>deadband</a:t>
            </a:r>
            <a:r>
              <a:rPr lang="en-GB" dirty="0"/>
              <a:t> setting, and </a:t>
            </a:r>
          </a:p>
          <a:p>
            <a:pPr marL="285750" indent="-285750">
              <a:lnSpc>
                <a:spcPts val="3000"/>
              </a:lnSpc>
              <a:buFont typeface="Arial" panose="020B0604020202020204" pitchFamily="34" charset="0"/>
              <a:buChar char="•"/>
            </a:pPr>
            <a:r>
              <a:rPr lang="en-GB" dirty="0"/>
              <a:t>local difference in thermostat control settings (as set by occupants). </a:t>
            </a:r>
          </a:p>
          <a:p>
            <a:endParaRPr lang="en-GB" dirty="0"/>
          </a:p>
          <a:p>
            <a:r>
              <a:rPr lang="en-GB" dirty="0"/>
              <a:t>These issues are modelled by by setting an overlapping control band on heating and cooling for the FCU. The</a:t>
            </a:r>
          </a:p>
        </p:txBody>
      </p:sp>
      <p:sp>
        <p:nvSpPr>
          <p:cNvPr id="8" name="TextBox 7">
            <a:extLst>
              <a:ext uri="{FF2B5EF4-FFF2-40B4-BE49-F238E27FC236}">
                <a16:creationId xmlns:a16="http://schemas.microsoft.com/office/drawing/2014/main" id="{ED4B1EFC-C284-6B41-97DC-A4E6A1B939B4}"/>
              </a:ext>
            </a:extLst>
          </p:cNvPr>
          <p:cNvSpPr txBox="1"/>
          <p:nvPr/>
        </p:nvSpPr>
        <p:spPr>
          <a:xfrm>
            <a:off x="211807" y="4883467"/>
            <a:ext cx="11100816" cy="2031325"/>
          </a:xfrm>
          <a:prstGeom prst="rect">
            <a:avLst/>
          </a:prstGeom>
          <a:noFill/>
        </p:spPr>
        <p:txBody>
          <a:bodyPr wrap="square" rtlCol="0">
            <a:spAutoFit/>
          </a:bodyPr>
          <a:lstStyle/>
          <a:p>
            <a:r>
              <a:rPr lang="en-GB" dirty="0"/>
              <a:t>After being implemented in the </a:t>
            </a:r>
            <a:r>
              <a:rPr lang="en-GB" dirty="0" err="1"/>
              <a:t>Tas</a:t>
            </a:r>
            <a:r>
              <a:rPr lang="en-GB" dirty="0"/>
              <a:t> model, the results showed an energy saving of £150,000 and a significant improvement in occupant comfort.</a:t>
            </a:r>
          </a:p>
          <a:p>
            <a:endParaRPr lang="en-GB" dirty="0"/>
          </a:p>
          <a:p>
            <a:r>
              <a:rPr lang="en-GB" dirty="0"/>
              <a:t>This aspect of the project has been important in prompting the development of more advanced FCU modelling to account for the effects of poor </a:t>
            </a:r>
            <a:r>
              <a:rPr lang="en-GB" dirty="0" err="1"/>
              <a:t>deadband</a:t>
            </a:r>
            <a:r>
              <a:rPr lang="en-GB" dirty="0"/>
              <a:t> control and setpoint variations.</a:t>
            </a:r>
          </a:p>
          <a:p>
            <a:endParaRPr lang="en-GB" dirty="0"/>
          </a:p>
          <a:p>
            <a:endParaRPr lang="en-GB" dirty="0"/>
          </a:p>
        </p:txBody>
      </p:sp>
      <p:sp>
        <p:nvSpPr>
          <p:cNvPr id="9" name="TextBox 8">
            <a:extLst>
              <a:ext uri="{FF2B5EF4-FFF2-40B4-BE49-F238E27FC236}">
                <a16:creationId xmlns:a16="http://schemas.microsoft.com/office/drawing/2014/main" id="{62B6241F-0193-4746-825E-36A62655AB72}"/>
              </a:ext>
            </a:extLst>
          </p:cNvPr>
          <p:cNvSpPr txBox="1"/>
          <p:nvPr/>
        </p:nvSpPr>
        <p:spPr>
          <a:xfrm>
            <a:off x="211806" y="4331291"/>
            <a:ext cx="10516445" cy="369332"/>
          </a:xfrm>
          <a:prstGeom prst="rect">
            <a:avLst/>
          </a:prstGeom>
          <a:noFill/>
        </p:spPr>
        <p:txBody>
          <a:bodyPr wrap="square" rtlCol="0">
            <a:spAutoFit/>
          </a:bodyPr>
          <a:lstStyle/>
          <a:p>
            <a:r>
              <a:rPr lang="en-GB" dirty="0"/>
              <a:t>design engineers’ strategy is to re-set the thermostat setting and increase the </a:t>
            </a:r>
            <a:r>
              <a:rPr lang="en-GB" dirty="0" err="1"/>
              <a:t>deadband</a:t>
            </a:r>
            <a:r>
              <a:rPr lang="en-GB" dirty="0"/>
              <a:t> by 0.5</a:t>
            </a:r>
            <a:r>
              <a:rPr lang="en-US" dirty="0"/>
              <a:t>°</a:t>
            </a:r>
            <a:r>
              <a:rPr lang="en-GB" dirty="0"/>
              <a:t>C to 1</a:t>
            </a:r>
            <a:r>
              <a:rPr lang="en-US" dirty="0"/>
              <a:t>°</a:t>
            </a:r>
            <a:r>
              <a:rPr lang="en-GB" dirty="0"/>
              <a:t>C.</a:t>
            </a:r>
          </a:p>
        </p:txBody>
      </p:sp>
      <p:sp>
        <p:nvSpPr>
          <p:cNvPr id="10" name="TextBox 3">
            <a:extLst>
              <a:ext uri="{FF2B5EF4-FFF2-40B4-BE49-F238E27FC236}">
                <a16:creationId xmlns:a16="http://schemas.microsoft.com/office/drawing/2014/main" id="{6C732B5E-EAC7-274E-9B2A-63A238C01C47}"/>
              </a:ext>
            </a:extLst>
          </p:cNvPr>
          <p:cNvSpPr txBox="1">
            <a:spLocks noChangeArrowheads="1"/>
          </p:cNvSpPr>
          <p:nvPr/>
        </p:nvSpPr>
        <p:spPr bwMode="auto">
          <a:xfrm>
            <a:off x="6096001" y="3931607"/>
            <a:ext cx="1917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b="1" i="1" dirty="0">
                <a:latin typeface="Arial" panose="020B0604020202020204" pitchFamily="34" charset="0"/>
              </a:rPr>
              <a:t>typical ‘hunting’ </a:t>
            </a:r>
            <a:r>
              <a:rPr lang="en-GB" altLang="en-US" sz="1100" b="1" i="1" dirty="0" err="1">
                <a:latin typeface="Arial" panose="020B0604020202020204" pitchFamily="34" charset="0"/>
              </a:rPr>
              <a:t>behavior</a:t>
            </a:r>
            <a:endParaRPr lang="en-GB" altLang="en-US" sz="1100" b="1" i="1" dirty="0">
              <a:latin typeface="Arial" panose="020B0604020202020204" pitchFamily="34" charset="0"/>
            </a:endParaRPr>
          </a:p>
        </p:txBody>
      </p:sp>
    </p:spTree>
    <p:extLst>
      <p:ext uri="{BB962C8B-B14F-4D97-AF65-F5344CB8AC3E}">
        <p14:creationId xmlns:p14="http://schemas.microsoft.com/office/powerpoint/2010/main" val="180753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0AD0E-B898-644F-9E6F-8085AB919931}"/>
              </a:ext>
            </a:extLst>
          </p:cNvPr>
          <p:cNvSpPr>
            <a:spLocks noGrp="1"/>
          </p:cNvSpPr>
          <p:nvPr>
            <p:ph type="body" sz="quarter" idx="13"/>
          </p:nvPr>
        </p:nvSpPr>
        <p:spPr/>
        <p:txBody>
          <a:bodyPr/>
          <a:lstStyle/>
          <a:p>
            <a:r>
              <a:rPr lang="en-US" dirty="0"/>
              <a:t>Ground loop optimization</a:t>
            </a:r>
          </a:p>
        </p:txBody>
      </p:sp>
      <p:sp>
        <p:nvSpPr>
          <p:cNvPr id="3" name="Title 2">
            <a:extLst>
              <a:ext uri="{FF2B5EF4-FFF2-40B4-BE49-F238E27FC236}">
                <a16:creationId xmlns:a16="http://schemas.microsoft.com/office/drawing/2014/main" id="{FFC5CA22-A1E4-B84C-8114-DFA9923BF8E2}"/>
              </a:ext>
            </a:extLst>
          </p:cNvPr>
          <p:cNvSpPr>
            <a:spLocks noGrp="1"/>
          </p:cNvSpPr>
          <p:nvPr>
            <p:ph type="title"/>
          </p:nvPr>
        </p:nvSpPr>
        <p:spPr/>
        <p:txBody>
          <a:bodyPr/>
          <a:lstStyle/>
          <a:p>
            <a:r>
              <a:rPr lang="en-US" dirty="0"/>
              <a:t>Additional Performance Improvements</a:t>
            </a:r>
          </a:p>
        </p:txBody>
      </p:sp>
      <p:sp>
        <p:nvSpPr>
          <p:cNvPr id="5" name="Shape 201">
            <a:extLst>
              <a:ext uri="{FF2B5EF4-FFF2-40B4-BE49-F238E27FC236}">
                <a16:creationId xmlns:a16="http://schemas.microsoft.com/office/drawing/2014/main" id="{B1F65330-6707-6A41-B2A2-6E9DA25BC4A3}"/>
              </a:ext>
            </a:extLst>
          </p:cNvPr>
          <p:cNvSpPr txBox="1"/>
          <p:nvPr/>
        </p:nvSpPr>
        <p:spPr>
          <a:xfrm>
            <a:off x="219456" y="1819656"/>
            <a:ext cx="6905244" cy="4966751"/>
          </a:xfrm>
          <a:prstGeom prst="rect">
            <a:avLst/>
          </a:prstGeom>
          <a:noFill/>
          <a:ln>
            <a:noFill/>
          </a:ln>
        </p:spPr>
        <p:txBody>
          <a:bodyPr lIns="91425" tIns="91425" rIns="91425" bIns="91425" anchor="t" anchorCtr="0">
            <a:noAutofit/>
          </a:bodyPr>
          <a:lstStyle/>
          <a:p>
            <a:pPr lvl="0">
              <a:spcBef>
                <a:spcPts val="0"/>
              </a:spcBef>
              <a:buNone/>
            </a:pPr>
            <a:r>
              <a:rPr lang="en-US" dirty="0"/>
              <a:t>Selecting an optimum control strategy for controlling ground loop temperature is non-trivial, due primarily to the variation in heat pump performance.</a:t>
            </a:r>
            <a:br>
              <a:rPr lang="en-US" dirty="0"/>
            </a:br>
            <a:br>
              <a:rPr lang="en-US" dirty="0"/>
            </a:br>
            <a:r>
              <a:rPr lang="en-US" dirty="0" err="1"/>
              <a:t>Tas</a:t>
            </a:r>
            <a:r>
              <a:rPr lang="en-US" dirty="0"/>
              <a:t> </a:t>
            </a:r>
            <a:r>
              <a:rPr lang="en-US" dirty="0" err="1"/>
              <a:t>GenOpt</a:t>
            </a:r>
            <a:r>
              <a:rPr lang="en-US" dirty="0"/>
              <a:t> can be used to perform a parametric study optimizing setpoint and size of control band.  The table below gives an indication of the best approach.</a:t>
            </a:r>
            <a:br>
              <a:rPr lang="en-US" dirty="0"/>
            </a:br>
            <a:br>
              <a:rPr lang="en-US" dirty="0"/>
            </a:br>
            <a:r>
              <a:rPr lang="en-US" dirty="0"/>
              <a:t>Starting with a base case of 16°C setpoint and a band of 27°C, the following table shows the percentage energy reduction (or increase) for each alternative.</a:t>
            </a:r>
          </a:p>
          <a:p>
            <a:pPr lvl="0">
              <a:spcBef>
                <a:spcPts val="0"/>
              </a:spcBef>
              <a:buNone/>
            </a:pPr>
            <a:endParaRPr lang="en-US" dirty="0"/>
          </a:p>
          <a:p>
            <a:pPr lvl="0">
              <a:spcBef>
                <a:spcPts val="0"/>
              </a:spcBef>
              <a:buNone/>
            </a:pPr>
            <a:endParaRPr lang="en-US" dirty="0"/>
          </a:p>
          <a:p>
            <a:pPr lvl="0">
              <a:spcBef>
                <a:spcPts val="0"/>
              </a:spcBef>
              <a:buNone/>
            </a:pPr>
            <a:endParaRPr lang="en-US" dirty="0"/>
          </a:p>
          <a:p>
            <a:pPr lvl="0">
              <a:spcBef>
                <a:spcPts val="0"/>
              </a:spcBef>
              <a:buNone/>
            </a:pPr>
            <a:endParaRPr lang="en-US" dirty="0"/>
          </a:p>
          <a:p>
            <a:pPr lvl="0">
              <a:spcBef>
                <a:spcPts val="0"/>
              </a:spcBef>
              <a:buNone/>
            </a:pPr>
            <a:endParaRPr lang="en-US" dirty="0"/>
          </a:p>
          <a:p>
            <a:pPr lvl="0">
              <a:spcBef>
                <a:spcPts val="0"/>
              </a:spcBef>
              <a:buNone/>
            </a:pPr>
            <a:endParaRPr lang="en-US" dirty="0"/>
          </a:p>
          <a:p>
            <a:pPr lvl="0">
              <a:spcBef>
                <a:spcPts val="0"/>
              </a:spcBef>
              <a:buNone/>
            </a:pPr>
            <a:endParaRPr lang="en-US" dirty="0"/>
          </a:p>
        </p:txBody>
      </p:sp>
      <p:grpSp>
        <p:nvGrpSpPr>
          <p:cNvPr id="17" name="Group 16">
            <a:extLst>
              <a:ext uri="{FF2B5EF4-FFF2-40B4-BE49-F238E27FC236}">
                <a16:creationId xmlns:a16="http://schemas.microsoft.com/office/drawing/2014/main" id="{BE9D7E15-9BF1-D34A-AFD4-D99A111E60BC}"/>
              </a:ext>
            </a:extLst>
          </p:cNvPr>
          <p:cNvGrpSpPr/>
          <p:nvPr/>
        </p:nvGrpSpPr>
        <p:grpSpPr>
          <a:xfrm>
            <a:off x="7770840" y="2545634"/>
            <a:ext cx="2632710" cy="3589508"/>
            <a:chOff x="7795260" y="2286000"/>
            <a:chExt cx="2632710" cy="3589508"/>
          </a:xfrm>
        </p:grpSpPr>
        <p:sp>
          <p:nvSpPr>
            <p:cNvPr id="18" name="TextBox 17">
              <a:extLst>
                <a:ext uri="{FF2B5EF4-FFF2-40B4-BE49-F238E27FC236}">
                  <a16:creationId xmlns:a16="http://schemas.microsoft.com/office/drawing/2014/main" id="{9D0F2DC7-E23D-7D44-ADE3-CD21CD0EA7BF}"/>
                </a:ext>
              </a:extLst>
            </p:cNvPr>
            <p:cNvSpPr txBox="1"/>
            <p:nvPr/>
          </p:nvSpPr>
          <p:spPr>
            <a:xfrm>
              <a:off x="7795260" y="2286000"/>
              <a:ext cx="2548890" cy="523220"/>
            </a:xfrm>
            <a:prstGeom prst="rect">
              <a:avLst/>
            </a:prstGeom>
            <a:noFill/>
          </p:spPr>
          <p:txBody>
            <a:bodyPr wrap="square" rtlCol="0">
              <a:spAutoFit/>
            </a:bodyPr>
            <a:lstStyle/>
            <a:p>
              <a:r>
                <a:rPr lang="en-GB" sz="1400" dirty="0"/>
                <a:t>Office humidity during occupied hours with supply air control</a:t>
              </a:r>
            </a:p>
          </p:txBody>
        </p:sp>
        <p:sp>
          <p:nvSpPr>
            <p:cNvPr id="19" name="TextBox 18">
              <a:extLst>
                <a:ext uri="{FF2B5EF4-FFF2-40B4-BE49-F238E27FC236}">
                  <a16:creationId xmlns:a16="http://schemas.microsoft.com/office/drawing/2014/main" id="{2034AD30-3CE3-7742-B43E-743065BFC138}"/>
                </a:ext>
              </a:extLst>
            </p:cNvPr>
            <p:cNvSpPr txBox="1"/>
            <p:nvPr/>
          </p:nvSpPr>
          <p:spPr>
            <a:xfrm>
              <a:off x="7879080" y="5352288"/>
              <a:ext cx="2548890" cy="523220"/>
            </a:xfrm>
            <a:prstGeom prst="rect">
              <a:avLst/>
            </a:prstGeom>
            <a:noFill/>
          </p:spPr>
          <p:txBody>
            <a:bodyPr wrap="square" rtlCol="0">
              <a:spAutoFit/>
            </a:bodyPr>
            <a:lstStyle/>
            <a:p>
              <a:r>
                <a:rPr lang="en-GB" sz="1400" dirty="0"/>
                <a:t>Office humidity during occupied hours with return air control</a:t>
              </a:r>
            </a:p>
          </p:txBody>
        </p:sp>
      </p:grpSp>
      <p:grpSp>
        <p:nvGrpSpPr>
          <p:cNvPr id="11" name="Group 10">
            <a:extLst>
              <a:ext uri="{FF2B5EF4-FFF2-40B4-BE49-F238E27FC236}">
                <a16:creationId xmlns:a16="http://schemas.microsoft.com/office/drawing/2014/main" id="{D0AB07E9-93AB-424B-82D0-EC8AFA52F96C}"/>
              </a:ext>
            </a:extLst>
          </p:cNvPr>
          <p:cNvGrpSpPr/>
          <p:nvPr/>
        </p:nvGrpSpPr>
        <p:grpSpPr>
          <a:xfrm>
            <a:off x="7444276" y="760274"/>
            <a:ext cx="4586584" cy="5898832"/>
            <a:chOff x="6569717" y="48337"/>
            <a:chExt cx="5178338" cy="6659890"/>
          </a:xfrm>
        </p:grpSpPr>
        <p:pic>
          <p:nvPicPr>
            <p:cNvPr id="12" name="Picture 11">
              <a:extLst>
                <a:ext uri="{FF2B5EF4-FFF2-40B4-BE49-F238E27FC236}">
                  <a16:creationId xmlns:a16="http://schemas.microsoft.com/office/drawing/2014/main" id="{B542BA71-BC29-5849-9F91-F3A44447B6BD}"/>
                </a:ext>
              </a:extLst>
            </p:cNvPr>
            <p:cNvPicPr>
              <a:picLocks noChangeAspect="1"/>
            </p:cNvPicPr>
            <p:nvPr/>
          </p:nvPicPr>
          <p:blipFill>
            <a:blip r:embed="rId3"/>
            <a:stretch>
              <a:fillRect/>
            </a:stretch>
          </p:blipFill>
          <p:spPr>
            <a:xfrm>
              <a:off x="6659458" y="1277811"/>
              <a:ext cx="5088597" cy="5430416"/>
            </a:xfrm>
            <a:prstGeom prst="rect">
              <a:avLst/>
            </a:prstGeom>
          </p:spPr>
        </p:pic>
        <p:pic>
          <p:nvPicPr>
            <p:cNvPr id="13" name="Picture 12">
              <a:extLst>
                <a:ext uri="{FF2B5EF4-FFF2-40B4-BE49-F238E27FC236}">
                  <a16:creationId xmlns:a16="http://schemas.microsoft.com/office/drawing/2014/main" id="{F35B60D9-1621-A147-A220-F64A471414AF}"/>
                </a:ext>
              </a:extLst>
            </p:cNvPr>
            <p:cNvPicPr>
              <a:picLocks noChangeAspect="1"/>
            </p:cNvPicPr>
            <p:nvPr/>
          </p:nvPicPr>
          <p:blipFill>
            <a:blip r:embed="rId4"/>
            <a:stretch>
              <a:fillRect/>
            </a:stretch>
          </p:blipFill>
          <p:spPr>
            <a:xfrm>
              <a:off x="6569717" y="48337"/>
              <a:ext cx="5178338" cy="1959138"/>
            </a:xfrm>
            <a:prstGeom prst="rect">
              <a:avLst/>
            </a:prstGeom>
          </p:spPr>
        </p:pic>
      </p:grpSp>
      <p:graphicFrame>
        <p:nvGraphicFramePr>
          <p:cNvPr id="4" name="Table 3">
            <a:extLst>
              <a:ext uri="{FF2B5EF4-FFF2-40B4-BE49-F238E27FC236}">
                <a16:creationId xmlns:a16="http://schemas.microsoft.com/office/drawing/2014/main" id="{5CF35C21-51D1-2242-8871-C3DA21032319}"/>
              </a:ext>
            </a:extLst>
          </p:cNvPr>
          <p:cNvGraphicFramePr>
            <a:graphicFrameLocks noGrp="1"/>
          </p:cNvGraphicFramePr>
          <p:nvPr>
            <p:extLst>
              <p:ext uri="{D42A27DB-BD31-4B8C-83A1-F6EECF244321}">
                <p14:modId xmlns:p14="http://schemas.microsoft.com/office/powerpoint/2010/main" val="3469009795"/>
              </p:ext>
            </p:extLst>
          </p:nvPr>
        </p:nvGraphicFramePr>
        <p:xfrm>
          <a:off x="319294" y="5138190"/>
          <a:ext cx="4044923" cy="1269365"/>
        </p:xfrm>
        <a:graphic>
          <a:graphicData uri="http://schemas.openxmlformats.org/drawingml/2006/table">
            <a:tbl>
              <a:tblPr>
                <a:tableStyleId>{9D7B26C5-4107-4FEC-AEDC-1716B250A1EF}</a:tableStyleId>
              </a:tblPr>
              <a:tblGrid>
                <a:gridCol w="111683">
                  <a:extLst>
                    <a:ext uri="{9D8B030D-6E8A-4147-A177-3AD203B41FA5}">
                      <a16:colId xmlns:a16="http://schemas.microsoft.com/office/drawing/2014/main" val="3907608328"/>
                    </a:ext>
                  </a:extLst>
                </a:gridCol>
                <a:gridCol w="321087">
                  <a:extLst>
                    <a:ext uri="{9D8B030D-6E8A-4147-A177-3AD203B41FA5}">
                      <a16:colId xmlns:a16="http://schemas.microsoft.com/office/drawing/2014/main" val="4257395428"/>
                    </a:ext>
                  </a:extLst>
                </a:gridCol>
                <a:gridCol w="666641">
                  <a:extLst>
                    <a:ext uri="{9D8B030D-6E8A-4147-A177-3AD203B41FA5}">
                      <a16:colId xmlns:a16="http://schemas.microsoft.com/office/drawing/2014/main" val="2704239214"/>
                    </a:ext>
                  </a:extLst>
                </a:gridCol>
                <a:gridCol w="736378">
                  <a:extLst>
                    <a:ext uri="{9D8B030D-6E8A-4147-A177-3AD203B41FA5}">
                      <a16:colId xmlns:a16="http://schemas.microsoft.com/office/drawing/2014/main" val="2343659723"/>
                    </a:ext>
                  </a:extLst>
                </a:gridCol>
                <a:gridCol w="736378">
                  <a:extLst>
                    <a:ext uri="{9D8B030D-6E8A-4147-A177-3AD203B41FA5}">
                      <a16:colId xmlns:a16="http://schemas.microsoft.com/office/drawing/2014/main" val="3787191203"/>
                    </a:ext>
                  </a:extLst>
                </a:gridCol>
                <a:gridCol w="736378">
                  <a:extLst>
                    <a:ext uri="{9D8B030D-6E8A-4147-A177-3AD203B41FA5}">
                      <a16:colId xmlns:a16="http://schemas.microsoft.com/office/drawing/2014/main" val="844664685"/>
                    </a:ext>
                  </a:extLst>
                </a:gridCol>
                <a:gridCol w="736378">
                  <a:extLst>
                    <a:ext uri="{9D8B030D-6E8A-4147-A177-3AD203B41FA5}">
                      <a16:colId xmlns:a16="http://schemas.microsoft.com/office/drawing/2014/main" val="3810686494"/>
                    </a:ext>
                  </a:extLst>
                </a:gridCol>
              </a:tblGrid>
              <a:tr h="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a:txBody>
                    <a:bodyPr/>
                    <a:lstStyle/>
                    <a:p>
                      <a:pPr algn="r" fontAlgn="b"/>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gridSpan="5">
                  <a:txBody>
                    <a:bodyPr/>
                    <a:lstStyle/>
                    <a:p>
                      <a:pPr algn="ctr" rtl="0" fontAlgn="b"/>
                      <a:r>
                        <a:rPr lang="en-US" sz="1100" u="none" strike="noStrike" dirty="0">
                          <a:effectLst/>
                        </a:rPr>
                        <a:t>Setpoint (°C)</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7323529"/>
                  </a:ext>
                </a:extLst>
              </a:tr>
              <a:tr h="21590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182880"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100" u="none" strike="noStrike" dirty="0">
                          <a:effectLst/>
                        </a:rPr>
                        <a:t>13</a:t>
                      </a:r>
                      <a:endParaRPr lang="en-US" sz="1100" b="0" i="0" u="none" strike="noStrike" dirty="0">
                        <a:solidFill>
                          <a:srgbClr val="000000"/>
                        </a:solidFill>
                        <a:effectLst/>
                        <a:latin typeface="Calibri" panose="020F0502020204030204" pitchFamily="34" charset="0"/>
                      </a:endParaRPr>
                    </a:p>
                  </a:txBody>
                  <a:tcPr marL="9525" marR="182880"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9525" marR="182880"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100" u="none" strike="noStrike" dirty="0">
                          <a:effectLst/>
                        </a:rPr>
                        <a:t>19</a:t>
                      </a:r>
                      <a:endParaRPr lang="en-US" sz="1100" b="0" i="0" u="none" strike="noStrike" dirty="0">
                        <a:solidFill>
                          <a:srgbClr val="000000"/>
                        </a:solidFill>
                        <a:effectLst/>
                        <a:latin typeface="Calibri" panose="020F0502020204030204" pitchFamily="34" charset="0"/>
                      </a:endParaRPr>
                    </a:p>
                  </a:txBody>
                  <a:tcPr marL="9525" marR="182880"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9525" marR="182880"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9424679"/>
                  </a:ext>
                </a:extLst>
              </a:tr>
              <a:tr h="292100">
                <a:tc rowSpan="3">
                  <a:txBody>
                    <a:bodyPr/>
                    <a:lstStyle/>
                    <a:p>
                      <a:pPr algn="ctr" fontAlgn="ctr"/>
                      <a:r>
                        <a:rPr lang="en-US" sz="1100" u="none" strike="noStrike" dirty="0">
                          <a:effectLst/>
                        </a:rPr>
                        <a:t>Band (°C)</a:t>
                      </a:r>
                      <a:endParaRPr lang="en-US" sz="1100" b="0" i="0" u="none" strike="noStrike" dirty="0">
                        <a:solidFill>
                          <a:srgbClr val="000000"/>
                        </a:solidFill>
                        <a:effectLst/>
                        <a:latin typeface="Calibri" panose="020F0502020204030204" pitchFamily="34" charset="0"/>
                      </a:endParaRPr>
                    </a:p>
                  </a:txBody>
                  <a:tcPr marL="9525" marR="9525" marT="9525" marB="0" vert="vert27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rtl="0" fontAlgn="b"/>
                      <a:r>
                        <a:rPr lang="en-US" sz="1100" u="none" strike="noStrike" dirty="0">
                          <a:effectLst/>
                        </a:rPr>
                        <a:t>27</a:t>
                      </a:r>
                      <a:endParaRPr lang="en-US" sz="1100" b="0" i="0" u="none" strike="noStrike" dirty="0">
                        <a:solidFill>
                          <a:srgbClr val="000000"/>
                        </a:solidFill>
                        <a:effectLst/>
                        <a:latin typeface="Calibri" panose="020F0502020204030204" pitchFamily="34" charset="0"/>
                      </a:endParaRPr>
                    </a:p>
                  </a:txBody>
                  <a:tcPr marL="9144" marR="45720"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en-US" sz="1400" u="none" strike="noStrike" dirty="0">
                          <a:effectLst/>
                        </a:rPr>
                        <a:t>0.00%</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992218689"/>
                  </a:ext>
                </a:extLst>
              </a:tr>
              <a:tr h="292100">
                <a:tc vMerge="1">
                  <a:txBody>
                    <a:bodyPr/>
                    <a:lstStyle/>
                    <a:p>
                      <a:endParaRPr lang="en-US"/>
                    </a:p>
                  </a:txBody>
                  <a:tcPr/>
                </a:tc>
                <a:tc>
                  <a:txBody>
                    <a:bodyPr/>
                    <a:lstStyle/>
                    <a:p>
                      <a:pPr algn="r" rtl="0"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144" marR="45720"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en-US" sz="1400" u="none" strike="noStrike">
                          <a:effectLst/>
                        </a:rPr>
                        <a:t>3.14%</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en-US" sz="1400" u="none" strike="noStrike" dirty="0">
                          <a:effectLst/>
                        </a:rPr>
                        <a:t>-0.85%</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en-US" sz="1400" u="none" strike="noStrike" dirty="0">
                          <a:effectLst/>
                        </a:rPr>
                        <a:t>0.87%</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56669851"/>
                  </a:ext>
                </a:extLst>
              </a:tr>
              <a:tr h="292100">
                <a:tc vMerge="1">
                  <a:txBody>
                    <a:bodyPr/>
                    <a:lstStyle/>
                    <a:p>
                      <a:endParaRPr lang="en-US"/>
                    </a:p>
                  </a:txBody>
                  <a:tcPr/>
                </a:tc>
                <a:tc>
                  <a:txBody>
                    <a:bodyPr/>
                    <a:lstStyle/>
                    <a:p>
                      <a:pPr algn="r" rtl="0"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144" marR="45720" marT="9525" marB="0" anchor="ct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rtl="0" fontAlgn="ctr"/>
                      <a:r>
                        <a:rPr lang="en-US" sz="1400" u="none" strike="noStrike" dirty="0">
                          <a:effectLst/>
                        </a:rPr>
                        <a:t>41.55%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c>
                  <a:txBody>
                    <a:bodyPr/>
                    <a:lstStyle/>
                    <a:p>
                      <a:pPr algn="r" rtl="0" fontAlgn="ctr"/>
                      <a:r>
                        <a:rPr lang="en-US" sz="1400" u="none" strike="noStrike">
                          <a:effectLst/>
                        </a:rPr>
                        <a:t>49.82%</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rtl="0" fontAlgn="ctr"/>
                      <a:r>
                        <a:rPr lang="en-US" sz="1400" u="none" strike="noStrike" dirty="0">
                          <a:effectLst/>
                        </a:rPr>
                        <a:t>47.10%</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rtl="0" fontAlgn="ctr"/>
                      <a:r>
                        <a:rPr lang="en-US" sz="1400" u="none" strike="noStrike" dirty="0">
                          <a:effectLst/>
                        </a:rPr>
                        <a:t>42.82%</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rtl="0" fontAlgn="ctr"/>
                      <a:r>
                        <a:rPr lang="en-US" sz="1400" u="none" strike="noStrike" dirty="0">
                          <a:effectLst/>
                        </a:rPr>
                        <a:t>45.63%</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6951055"/>
                  </a:ext>
                </a:extLst>
              </a:tr>
            </a:tbl>
          </a:graphicData>
        </a:graphic>
      </p:graphicFrame>
    </p:spTree>
    <p:extLst>
      <p:ext uri="{BB962C8B-B14F-4D97-AF65-F5344CB8AC3E}">
        <p14:creationId xmlns:p14="http://schemas.microsoft.com/office/powerpoint/2010/main" val="25427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513FB6-11B5-4B46-A0F2-FE82F204B317}"/>
              </a:ext>
            </a:extLst>
          </p:cNvPr>
          <p:cNvSpPr txBox="1">
            <a:spLocks/>
          </p:cNvSpPr>
          <p:nvPr/>
        </p:nvSpPr>
        <p:spPr>
          <a:xfrm>
            <a:off x="838200" y="939114"/>
            <a:ext cx="10515600" cy="7515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Calibri Light" panose="020F0302020204030204" pitchFamily="34" charset="0"/>
                <a:cs typeface="Calibri Light" panose="020F0302020204030204" pitchFamily="34" charset="0"/>
              </a:rPr>
              <a:t>Case Study:  One New Change project</a:t>
            </a:r>
          </a:p>
        </p:txBody>
      </p:sp>
      <p:sp>
        <p:nvSpPr>
          <p:cNvPr id="5" name="Content Placeholder 2">
            <a:extLst>
              <a:ext uri="{FF2B5EF4-FFF2-40B4-BE49-F238E27FC236}">
                <a16:creationId xmlns:a16="http://schemas.microsoft.com/office/drawing/2014/main" id="{68A5E372-67B4-AC4D-98C2-979F3766AD56}"/>
              </a:ext>
            </a:extLst>
          </p:cNvPr>
          <p:cNvSpPr txBox="1">
            <a:spLocks/>
          </p:cNvSpPr>
          <p:nvPr/>
        </p:nvSpPr>
        <p:spPr>
          <a:xfrm>
            <a:off x="838200" y="2293457"/>
            <a:ext cx="10515600" cy="3490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GB" sz="1800" dirty="0">
                <a:latin typeface="Calibri" panose="020F0502020204030204" pitchFamily="34" charset="0"/>
                <a:cs typeface="Calibri" panose="020F0502020204030204" pitchFamily="34" charset="0"/>
              </a:rPr>
              <a:t>This project demonstrated the benefit of post-occupancy performance modelling.  The One New Change project was able to improve system performance and occupant comfort, leading to significant operational cost savings and potential gains in occupant productivity and well being.</a:t>
            </a:r>
          </a:p>
          <a:p>
            <a:pPr marL="0" indent="0">
              <a:spcBef>
                <a:spcPts val="1200"/>
              </a:spcBef>
              <a:buNone/>
            </a:pPr>
            <a:endParaRPr lang="en-GB" sz="1800" dirty="0">
              <a:latin typeface="Calibri" panose="020F0502020204030204" pitchFamily="34" charset="0"/>
              <a:cs typeface="Calibri" panose="020F0502020204030204" pitchFamily="34" charset="0"/>
            </a:endParaRPr>
          </a:p>
          <a:p>
            <a:pPr marL="0" indent="0">
              <a:spcBef>
                <a:spcPts val="1200"/>
              </a:spcBef>
              <a:buNone/>
            </a:pPr>
            <a:r>
              <a:rPr lang="en-GB" sz="1800" dirty="0">
                <a:latin typeface="Calibri" panose="020F0502020204030204" pitchFamily="34" charset="0"/>
                <a:cs typeface="Calibri" panose="020F0502020204030204" pitchFamily="34" charset="0"/>
              </a:rPr>
              <a:t>Additional use cases for similar studies include proforma analyses for potential projects, in order to calculate projected rates of return on improvements or new construction projects.  One New Change, for example, would have yielded a 20% ROI solely from existing systems optimization. </a:t>
            </a:r>
          </a:p>
          <a:p>
            <a:pPr marL="0" indent="0">
              <a:spcBef>
                <a:spcPts val="1200"/>
              </a:spcBef>
              <a:buNone/>
            </a:pPr>
            <a:endParaRPr lang="en-GB" sz="1800" dirty="0">
              <a:latin typeface="Calibri" panose="020F0502020204030204" pitchFamily="34" charset="0"/>
              <a:cs typeface="Calibri" panose="020F0502020204030204" pitchFamily="34" charset="0"/>
            </a:endParaRPr>
          </a:p>
          <a:p>
            <a:pPr marL="0" indent="0">
              <a:spcBef>
                <a:spcPts val="1200"/>
              </a:spcBef>
              <a:buNone/>
            </a:pPr>
            <a:r>
              <a:rPr lang="en-GB" sz="1800" dirty="0">
                <a:latin typeface="Calibri" panose="020F0502020204030204" pitchFamily="34" charset="0"/>
                <a:cs typeface="Calibri" panose="020F0502020204030204" pitchFamily="34" charset="0"/>
              </a:rPr>
              <a:t>As demonstrated, </a:t>
            </a:r>
            <a:r>
              <a:rPr lang="en-GB" sz="1800" dirty="0" err="1">
                <a:latin typeface="Calibri" panose="020F0502020204030204" pitchFamily="34" charset="0"/>
                <a:cs typeface="Calibri" panose="020F0502020204030204" pitchFamily="34" charset="0"/>
              </a:rPr>
              <a:t>Tas’</a:t>
            </a:r>
            <a:r>
              <a:rPr lang="en-GB" sz="1800" dirty="0">
                <a:latin typeface="Calibri" panose="020F0502020204030204" pitchFamily="34" charset="0"/>
                <a:cs typeface="Calibri" panose="020F0502020204030204" pitchFamily="34" charset="0"/>
              </a:rPr>
              <a:t> dynamic simulation engine is well suited for performing such studies due to its innovative capabilities in creating unique plant room and airside systems and the accuracy of its simulations.  </a:t>
            </a:r>
            <a:r>
              <a:rPr lang="en-GB" sz="1800" dirty="0" err="1">
                <a:latin typeface="Calibri" panose="020F0502020204030204" pitchFamily="34" charset="0"/>
                <a:cs typeface="Calibri" panose="020F0502020204030204" pitchFamily="34" charset="0"/>
              </a:rPr>
              <a:t>Tas</a:t>
            </a:r>
            <a:r>
              <a:rPr lang="en-GB" sz="1800" dirty="0">
                <a:latin typeface="Calibri" panose="020F0502020204030204" pitchFamily="34" charset="0"/>
                <a:cs typeface="Calibri" panose="020F0502020204030204" pitchFamily="34" charset="0"/>
              </a:rPr>
              <a:t> offers integrated data and systems inspection, quick, easy-to-use data visualization tools, and transparent, easy access to data for use in other applications.</a:t>
            </a:r>
          </a:p>
        </p:txBody>
      </p:sp>
      <p:sp>
        <p:nvSpPr>
          <p:cNvPr id="2" name="Title 1">
            <a:extLst>
              <a:ext uri="{FF2B5EF4-FFF2-40B4-BE49-F238E27FC236}">
                <a16:creationId xmlns:a16="http://schemas.microsoft.com/office/drawing/2014/main" id="{C21E8D7B-ED68-0648-9F73-502EFAF20E82}"/>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27255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ne new change">
            <a:extLst>
              <a:ext uri="{FF2B5EF4-FFF2-40B4-BE49-F238E27FC236}">
                <a16:creationId xmlns:a16="http://schemas.microsoft.com/office/drawing/2014/main" id="{3767BED7-56D4-3B41-A02C-7C9AD7D06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92" y="1108590"/>
            <a:ext cx="4536233" cy="3398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4D171E-E01D-4D47-AB22-F69A4E283E02}"/>
              </a:ext>
            </a:extLst>
          </p:cNvPr>
          <p:cNvPicPr>
            <a:picLocks noChangeAspect="1"/>
          </p:cNvPicPr>
          <p:nvPr/>
        </p:nvPicPr>
        <p:blipFill>
          <a:blip r:embed="rId4"/>
          <a:stretch>
            <a:fillRect/>
          </a:stretch>
        </p:blipFill>
        <p:spPr>
          <a:xfrm>
            <a:off x="6196074" y="1108589"/>
            <a:ext cx="4908434" cy="3398575"/>
          </a:xfrm>
          <a:prstGeom prst="rect">
            <a:avLst/>
          </a:prstGeom>
        </p:spPr>
      </p:pic>
      <p:sp>
        <p:nvSpPr>
          <p:cNvPr id="12" name="Content Placeholder 2">
            <a:extLst>
              <a:ext uri="{FF2B5EF4-FFF2-40B4-BE49-F238E27FC236}">
                <a16:creationId xmlns:a16="http://schemas.microsoft.com/office/drawing/2014/main" id="{145468F3-21A3-8343-875B-032B039F223F}"/>
              </a:ext>
            </a:extLst>
          </p:cNvPr>
          <p:cNvSpPr txBox="1">
            <a:spLocks/>
          </p:cNvSpPr>
          <p:nvPr/>
        </p:nvSpPr>
        <p:spPr>
          <a:xfrm>
            <a:off x="1866446" y="4778750"/>
            <a:ext cx="8459109" cy="3459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1800" spc="40" dirty="0">
                <a:latin typeface="Calibri" panose="020F0502020204030204" pitchFamily="34" charset="0"/>
                <a:cs typeface="Calibri" panose="020F0502020204030204" pitchFamily="34" charset="0"/>
              </a:rPr>
              <a:t>For most buildings, there is a performance gap between actual and predicted usage:</a:t>
            </a:r>
          </a:p>
        </p:txBody>
      </p:sp>
      <p:grpSp>
        <p:nvGrpSpPr>
          <p:cNvPr id="2" name="Group 1">
            <a:extLst>
              <a:ext uri="{FF2B5EF4-FFF2-40B4-BE49-F238E27FC236}">
                <a16:creationId xmlns:a16="http://schemas.microsoft.com/office/drawing/2014/main" id="{A5997469-3B1D-CD46-B54B-FF05B6D2C1B4}"/>
              </a:ext>
            </a:extLst>
          </p:cNvPr>
          <p:cNvGrpSpPr/>
          <p:nvPr/>
        </p:nvGrpSpPr>
        <p:grpSpPr>
          <a:xfrm>
            <a:off x="2598797" y="5514365"/>
            <a:ext cx="6957176" cy="1316908"/>
            <a:chOff x="2598797" y="5875878"/>
            <a:chExt cx="6957176" cy="1316908"/>
          </a:xfrm>
        </p:grpSpPr>
        <p:sp>
          <p:nvSpPr>
            <p:cNvPr id="11" name="Text Placeholder 4">
              <a:extLst>
                <a:ext uri="{FF2B5EF4-FFF2-40B4-BE49-F238E27FC236}">
                  <a16:creationId xmlns:a16="http://schemas.microsoft.com/office/drawing/2014/main" id="{16180A12-4CA2-6845-9FA9-E6E2C322BF1A}"/>
                </a:ext>
              </a:extLst>
            </p:cNvPr>
            <p:cNvSpPr txBox="1">
              <a:spLocks/>
            </p:cNvSpPr>
            <p:nvPr/>
          </p:nvSpPr>
          <p:spPr>
            <a:xfrm>
              <a:off x="5508176" y="5946529"/>
              <a:ext cx="1175648" cy="1246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latin typeface="Calibri Light" panose="020F0302020204030204" pitchFamily="34" charset="0"/>
                  <a:cs typeface="Calibri Light" panose="020F0302020204030204" pitchFamily="34" charset="0"/>
                </a:rPr>
                <a:t>&gt;&gt;</a:t>
              </a:r>
            </a:p>
          </p:txBody>
        </p:sp>
        <p:sp>
          <p:nvSpPr>
            <p:cNvPr id="13" name="Content Placeholder 2">
              <a:extLst>
                <a:ext uri="{FF2B5EF4-FFF2-40B4-BE49-F238E27FC236}">
                  <a16:creationId xmlns:a16="http://schemas.microsoft.com/office/drawing/2014/main" id="{3A2B2B06-E42A-1D46-8CEB-D071A44ED4CC}"/>
                </a:ext>
              </a:extLst>
            </p:cNvPr>
            <p:cNvSpPr txBox="1">
              <a:spLocks/>
            </p:cNvSpPr>
            <p:nvPr/>
          </p:nvSpPr>
          <p:spPr>
            <a:xfrm>
              <a:off x="2598797" y="5875878"/>
              <a:ext cx="1510970" cy="81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1800" spc="40" dirty="0">
                  <a:latin typeface="Calibri" panose="020F0502020204030204" pitchFamily="34" charset="0"/>
                  <a:cs typeface="Calibri" panose="020F0502020204030204" pitchFamily="34" charset="0"/>
                </a:rPr>
                <a:t>Actual usage</a:t>
              </a:r>
            </a:p>
            <a:p>
              <a:pPr marL="0" indent="0" algn="ctr">
                <a:spcBef>
                  <a:spcPts val="1200"/>
                </a:spcBef>
                <a:buNone/>
              </a:pPr>
              <a:r>
                <a:rPr lang="en-US" sz="1800" spc="40" dirty="0">
                  <a:latin typeface="Calibri" panose="020F0502020204030204" pitchFamily="34" charset="0"/>
                  <a:cs typeface="Calibri" panose="020F0502020204030204" pitchFamily="34" charset="0"/>
                </a:rPr>
                <a:t>(kWh/ year)</a:t>
              </a:r>
            </a:p>
          </p:txBody>
        </p:sp>
        <p:sp>
          <p:nvSpPr>
            <p:cNvPr id="14" name="Content Placeholder 2">
              <a:extLst>
                <a:ext uri="{FF2B5EF4-FFF2-40B4-BE49-F238E27FC236}">
                  <a16:creationId xmlns:a16="http://schemas.microsoft.com/office/drawing/2014/main" id="{8BAADC95-17B1-4B48-982E-D699201C4A29}"/>
                </a:ext>
              </a:extLst>
            </p:cNvPr>
            <p:cNvSpPr txBox="1">
              <a:spLocks/>
            </p:cNvSpPr>
            <p:nvPr/>
          </p:nvSpPr>
          <p:spPr>
            <a:xfrm>
              <a:off x="7743923" y="5875878"/>
              <a:ext cx="1812050" cy="81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1800" spc="40" dirty="0">
                  <a:latin typeface="Calibri" panose="020F0502020204030204" pitchFamily="34" charset="0"/>
                  <a:cs typeface="Calibri" panose="020F0502020204030204" pitchFamily="34" charset="0"/>
                </a:rPr>
                <a:t>Simulated usage</a:t>
              </a:r>
            </a:p>
            <a:p>
              <a:pPr marL="0" indent="0" algn="ctr">
                <a:spcBef>
                  <a:spcPts val="1200"/>
                </a:spcBef>
                <a:buNone/>
              </a:pPr>
              <a:r>
                <a:rPr lang="en-US" sz="1800" spc="40" dirty="0">
                  <a:latin typeface="Calibri" panose="020F0502020204030204" pitchFamily="34" charset="0"/>
                  <a:cs typeface="Calibri" panose="020F0502020204030204" pitchFamily="34" charset="0"/>
                </a:rPr>
                <a:t>(kWh/ year)  </a:t>
              </a:r>
            </a:p>
          </p:txBody>
        </p:sp>
      </p:grpSp>
    </p:spTree>
    <p:extLst>
      <p:ext uri="{BB962C8B-B14F-4D97-AF65-F5344CB8AC3E}">
        <p14:creationId xmlns:p14="http://schemas.microsoft.com/office/powerpoint/2010/main" val="374204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ne new change">
            <a:extLst>
              <a:ext uri="{FF2B5EF4-FFF2-40B4-BE49-F238E27FC236}">
                <a16:creationId xmlns:a16="http://schemas.microsoft.com/office/drawing/2014/main" id="{3767BED7-56D4-3B41-A02C-7C9AD7D06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92" y="1108590"/>
            <a:ext cx="4536233" cy="3398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4D171E-E01D-4D47-AB22-F69A4E283E02}"/>
              </a:ext>
            </a:extLst>
          </p:cNvPr>
          <p:cNvPicPr>
            <a:picLocks noChangeAspect="1"/>
          </p:cNvPicPr>
          <p:nvPr/>
        </p:nvPicPr>
        <p:blipFill>
          <a:blip r:embed="rId4"/>
          <a:stretch>
            <a:fillRect/>
          </a:stretch>
        </p:blipFill>
        <p:spPr>
          <a:xfrm>
            <a:off x="6196074" y="1108589"/>
            <a:ext cx="4908434" cy="3398575"/>
          </a:xfrm>
          <a:prstGeom prst="rect">
            <a:avLst/>
          </a:prstGeom>
        </p:spPr>
      </p:pic>
      <p:sp>
        <p:nvSpPr>
          <p:cNvPr id="12" name="Content Placeholder 2">
            <a:extLst>
              <a:ext uri="{FF2B5EF4-FFF2-40B4-BE49-F238E27FC236}">
                <a16:creationId xmlns:a16="http://schemas.microsoft.com/office/drawing/2014/main" id="{145468F3-21A3-8343-875B-032B039F223F}"/>
              </a:ext>
            </a:extLst>
          </p:cNvPr>
          <p:cNvSpPr txBox="1">
            <a:spLocks/>
          </p:cNvSpPr>
          <p:nvPr/>
        </p:nvSpPr>
        <p:spPr>
          <a:xfrm>
            <a:off x="1333165" y="4778750"/>
            <a:ext cx="9525670" cy="3459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1800" spc="40" dirty="0">
                <a:latin typeface="Calibri" panose="020F0502020204030204" pitchFamily="34" charset="0"/>
                <a:cs typeface="Calibri" panose="020F0502020204030204" pitchFamily="34" charset="0"/>
              </a:rPr>
              <a:t>Real buildings are subject to natural variations in weather, occupant behavior, and other factors</a:t>
            </a:r>
          </a:p>
        </p:txBody>
      </p:sp>
      <p:grpSp>
        <p:nvGrpSpPr>
          <p:cNvPr id="18" name="Group 17">
            <a:extLst>
              <a:ext uri="{FF2B5EF4-FFF2-40B4-BE49-F238E27FC236}">
                <a16:creationId xmlns:a16="http://schemas.microsoft.com/office/drawing/2014/main" id="{DB10D772-D132-8448-9F5B-7F2F77577628}"/>
              </a:ext>
            </a:extLst>
          </p:cNvPr>
          <p:cNvGrpSpPr/>
          <p:nvPr/>
        </p:nvGrpSpPr>
        <p:grpSpPr>
          <a:xfrm>
            <a:off x="2508365" y="5466638"/>
            <a:ext cx="7258626" cy="1246257"/>
            <a:chOff x="2508365" y="5083860"/>
            <a:chExt cx="7258626" cy="1246257"/>
          </a:xfrm>
        </p:grpSpPr>
        <p:sp>
          <p:nvSpPr>
            <p:cNvPr id="8" name="Content Placeholder 2">
              <a:extLst>
                <a:ext uri="{FF2B5EF4-FFF2-40B4-BE49-F238E27FC236}">
                  <a16:creationId xmlns:a16="http://schemas.microsoft.com/office/drawing/2014/main" id="{D10AE499-6684-3646-80E4-9C7BA9B845AB}"/>
                </a:ext>
              </a:extLst>
            </p:cNvPr>
            <p:cNvSpPr txBox="1">
              <a:spLocks/>
            </p:cNvSpPr>
            <p:nvPr/>
          </p:nvSpPr>
          <p:spPr>
            <a:xfrm>
              <a:off x="2508365" y="5342715"/>
              <a:ext cx="1681790" cy="428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1800" spc="40" dirty="0">
                  <a:latin typeface="Calibri" panose="020F0502020204030204" pitchFamily="34" charset="0"/>
                  <a:cs typeface="Calibri" panose="020F0502020204030204" pitchFamily="34" charset="0"/>
                </a:rPr>
                <a:t>Measured data</a:t>
              </a:r>
            </a:p>
          </p:txBody>
        </p:sp>
        <p:sp>
          <p:nvSpPr>
            <p:cNvPr id="9" name="Content Placeholder 2">
              <a:extLst>
                <a:ext uri="{FF2B5EF4-FFF2-40B4-BE49-F238E27FC236}">
                  <a16:creationId xmlns:a16="http://schemas.microsoft.com/office/drawing/2014/main" id="{6CD1286A-34D4-F840-A14F-87688897EB19}"/>
                </a:ext>
              </a:extLst>
            </p:cNvPr>
            <p:cNvSpPr txBox="1">
              <a:spLocks/>
            </p:cNvSpPr>
            <p:nvPr/>
          </p:nvSpPr>
          <p:spPr>
            <a:xfrm>
              <a:off x="7532910" y="5342715"/>
              <a:ext cx="2234081" cy="428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1800" spc="40" dirty="0">
                  <a:latin typeface="Calibri" panose="020F0502020204030204" pitchFamily="34" charset="0"/>
                  <a:cs typeface="Calibri" panose="020F0502020204030204" pitchFamily="34" charset="0"/>
                </a:rPr>
                <a:t>Predicted input data</a:t>
              </a:r>
            </a:p>
          </p:txBody>
        </p:sp>
        <p:sp>
          <p:nvSpPr>
            <p:cNvPr id="17" name="Text Placeholder 4">
              <a:extLst>
                <a:ext uri="{FF2B5EF4-FFF2-40B4-BE49-F238E27FC236}">
                  <a16:creationId xmlns:a16="http://schemas.microsoft.com/office/drawing/2014/main" id="{78BFBF82-E1B3-9947-98AD-29DEE6639800}"/>
                </a:ext>
              </a:extLst>
            </p:cNvPr>
            <p:cNvSpPr txBox="1">
              <a:spLocks/>
            </p:cNvSpPr>
            <p:nvPr/>
          </p:nvSpPr>
          <p:spPr>
            <a:xfrm>
              <a:off x="5652559" y="5083860"/>
              <a:ext cx="860739" cy="1246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dirty="0">
                  <a:latin typeface="Calibri Light" panose="020F0302020204030204" pitchFamily="34" charset="0"/>
                  <a:cs typeface="Calibri Light" panose="020F0302020204030204" pitchFamily="34" charset="0"/>
                </a:rPr>
                <a:t>≠</a:t>
              </a:r>
            </a:p>
          </p:txBody>
        </p:sp>
      </p:grpSp>
    </p:spTree>
    <p:extLst>
      <p:ext uri="{BB962C8B-B14F-4D97-AF65-F5344CB8AC3E}">
        <p14:creationId xmlns:p14="http://schemas.microsoft.com/office/powerpoint/2010/main" val="108192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ne new change">
            <a:extLst>
              <a:ext uri="{FF2B5EF4-FFF2-40B4-BE49-F238E27FC236}">
                <a16:creationId xmlns:a16="http://schemas.microsoft.com/office/drawing/2014/main" id="{3767BED7-56D4-3B41-A02C-7C9AD7D06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92" y="1108590"/>
            <a:ext cx="4536233" cy="3398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4D171E-E01D-4D47-AB22-F69A4E283E02}"/>
              </a:ext>
            </a:extLst>
          </p:cNvPr>
          <p:cNvPicPr>
            <a:picLocks noChangeAspect="1"/>
          </p:cNvPicPr>
          <p:nvPr/>
        </p:nvPicPr>
        <p:blipFill>
          <a:blip r:embed="rId4"/>
          <a:stretch>
            <a:fillRect/>
          </a:stretch>
        </p:blipFill>
        <p:spPr>
          <a:xfrm>
            <a:off x="6196074" y="1108589"/>
            <a:ext cx="4908434" cy="3398575"/>
          </a:xfrm>
          <a:prstGeom prst="rect">
            <a:avLst/>
          </a:prstGeom>
        </p:spPr>
      </p:pic>
      <p:sp>
        <p:nvSpPr>
          <p:cNvPr id="12" name="Content Placeholder 2">
            <a:extLst>
              <a:ext uri="{FF2B5EF4-FFF2-40B4-BE49-F238E27FC236}">
                <a16:creationId xmlns:a16="http://schemas.microsoft.com/office/drawing/2014/main" id="{145468F3-21A3-8343-875B-032B039F223F}"/>
              </a:ext>
            </a:extLst>
          </p:cNvPr>
          <p:cNvSpPr txBox="1">
            <a:spLocks/>
          </p:cNvSpPr>
          <p:nvPr/>
        </p:nvSpPr>
        <p:spPr>
          <a:xfrm>
            <a:off x="1770597" y="4778750"/>
            <a:ext cx="8650807" cy="3459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1800" spc="40" dirty="0">
                <a:latin typeface="Calibri" panose="020F0502020204030204" pitchFamily="34" charset="0"/>
                <a:cs typeface="Calibri" panose="020F0502020204030204" pitchFamily="34" charset="0"/>
              </a:rPr>
              <a:t>Can we employ post-occupancy performance modelling to close the performance gap?</a:t>
            </a:r>
          </a:p>
        </p:txBody>
      </p:sp>
      <p:grpSp>
        <p:nvGrpSpPr>
          <p:cNvPr id="10" name="Group 9">
            <a:extLst>
              <a:ext uri="{FF2B5EF4-FFF2-40B4-BE49-F238E27FC236}">
                <a16:creationId xmlns:a16="http://schemas.microsoft.com/office/drawing/2014/main" id="{02EDEE44-1779-2548-A0C8-D160103E827D}"/>
              </a:ext>
            </a:extLst>
          </p:cNvPr>
          <p:cNvGrpSpPr/>
          <p:nvPr/>
        </p:nvGrpSpPr>
        <p:grpSpPr>
          <a:xfrm>
            <a:off x="2598797" y="5457420"/>
            <a:ext cx="6957176" cy="1246257"/>
            <a:chOff x="2598797" y="5818933"/>
            <a:chExt cx="6957176" cy="1246257"/>
          </a:xfrm>
        </p:grpSpPr>
        <p:sp>
          <p:nvSpPr>
            <p:cNvPr id="11" name="Text Placeholder 4">
              <a:extLst>
                <a:ext uri="{FF2B5EF4-FFF2-40B4-BE49-F238E27FC236}">
                  <a16:creationId xmlns:a16="http://schemas.microsoft.com/office/drawing/2014/main" id="{469CF354-9E24-E840-9448-C2B624EA93F5}"/>
                </a:ext>
              </a:extLst>
            </p:cNvPr>
            <p:cNvSpPr txBox="1">
              <a:spLocks/>
            </p:cNvSpPr>
            <p:nvPr/>
          </p:nvSpPr>
          <p:spPr>
            <a:xfrm>
              <a:off x="5497543" y="5818933"/>
              <a:ext cx="1175648" cy="1246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dirty="0">
                  <a:latin typeface="Calibri Light" panose="020F0302020204030204" pitchFamily="34" charset="0"/>
                  <a:cs typeface="Calibri Light" panose="020F0302020204030204" pitchFamily="34" charset="0"/>
                </a:rPr>
                <a:t>=</a:t>
              </a:r>
            </a:p>
          </p:txBody>
        </p:sp>
        <p:sp>
          <p:nvSpPr>
            <p:cNvPr id="13" name="Content Placeholder 2">
              <a:extLst>
                <a:ext uri="{FF2B5EF4-FFF2-40B4-BE49-F238E27FC236}">
                  <a16:creationId xmlns:a16="http://schemas.microsoft.com/office/drawing/2014/main" id="{61874266-220D-F549-81A7-5CAA4687A1F6}"/>
                </a:ext>
              </a:extLst>
            </p:cNvPr>
            <p:cNvSpPr txBox="1">
              <a:spLocks/>
            </p:cNvSpPr>
            <p:nvPr/>
          </p:nvSpPr>
          <p:spPr>
            <a:xfrm>
              <a:off x="2598797" y="5875878"/>
              <a:ext cx="1510970" cy="81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1800" spc="40" dirty="0">
                  <a:latin typeface="Calibri" panose="020F0502020204030204" pitchFamily="34" charset="0"/>
                  <a:cs typeface="Calibri" panose="020F0502020204030204" pitchFamily="34" charset="0"/>
                </a:rPr>
                <a:t>Actual usage</a:t>
              </a:r>
            </a:p>
            <a:p>
              <a:pPr marL="0" indent="0" algn="ctr">
                <a:spcBef>
                  <a:spcPts val="1200"/>
                </a:spcBef>
                <a:buNone/>
              </a:pPr>
              <a:r>
                <a:rPr lang="en-US" sz="1800" spc="40" dirty="0">
                  <a:latin typeface="Calibri" panose="020F0502020204030204" pitchFamily="34" charset="0"/>
                  <a:cs typeface="Calibri" panose="020F0502020204030204" pitchFamily="34" charset="0"/>
                </a:rPr>
                <a:t>(kWh/ year)</a:t>
              </a:r>
            </a:p>
          </p:txBody>
        </p:sp>
        <p:sp>
          <p:nvSpPr>
            <p:cNvPr id="14" name="Content Placeholder 2">
              <a:extLst>
                <a:ext uri="{FF2B5EF4-FFF2-40B4-BE49-F238E27FC236}">
                  <a16:creationId xmlns:a16="http://schemas.microsoft.com/office/drawing/2014/main" id="{0BDD4330-80C9-1F49-ADAA-5AEC3C1CBDCE}"/>
                </a:ext>
              </a:extLst>
            </p:cNvPr>
            <p:cNvSpPr txBox="1">
              <a:spLocks/>
            </p:cNvSpPr>
            <p:nvPr/>
          </p:nvSpPr>
          <p:spPr>
            <a:xfrm>
              <a:off x="7743923" y="5875878"/>
              <a:ext cx="1812050" cy="819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1800" spc="40" dirty="0">
                  <a:latin typeface="Calibri" panose="020F0502020204030204" pitchFamily="34" charset="0"/>
                  <a:cs typeface="Calibri" panose="020F0502020204030204" pitchFamily="34" charset="0"/>
                </a:rPr>
                <a:t>Simulated usage</a:t>
              </a:r>
            </a:p>
            <a:p>
              <a:pPr marL="0" indent="0" algn="ctr">
                <a:spcBef>
                  <a:spcPts val="1200"/>
                </a:spcBef>
                <a:buNone/>
              </a:pPr>
              <a:r>
                <a:rPr lang="en-US" sz="1800" spc="40" dirty="0">
                  <a:latin typeface="Calibri" panose="020F0502020204030204" pitchFamily="34" charset="0"/>
                  <a:cs typeface="Calibri" panose="020F0502020204030204" pitchFamily="34" charset="0"/>
                </a:rPr>
                <a:t>(kWh/ year)  </a:t>
              </a:r>
            </a:p>
          </p:txBody>
        </p:sp>
      </p:grpSp>
    </p:spTree>
    <p:extLst>
      <p:ext uri="{BB962C8B-B14F-4D97-AF65-F5344CB8AC3E}">
        <p14:creationId xmlns:p14="http://schemas.microsoft.com/office/powerpoint/2010/main" val="41564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513FB6-11B5-4B46-A0F2-FE82F204B317}"/>
              </a:ext>
            </a:extLst>
          </p:cNvPr>
          <p:cNvSpPr txBox="1">
            <a:spLocks/>
          </p:cNvSpPr>
          <p:nvPr/>
        </p:nvSpPr>
        <p:spPr>
          <a:xfrm>
            <a:off x="838200" y="939114"/>
            <a:ext cx="10515600" cy="7515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Calibri Light" panose="020F0302020204030204" pitchFamily="34" charset="0"/>
                <a:cs typeface="Calibri Light" panose="020F0302020204030204" pitchFamily="34" charset="0"/>
              </a:rPr>
              <a:t>Case Study:  One New Change project</a:t>
            </a:r>
          </a:p>
        </p:txBody>
      </p:sp>
      <p:sp>
        <p:nvSpPr>
          <p:cNvPr id="7" name="Content Placeholder 2">
            <a:extLst>
              <a:ext uri="{FF2B5EF4-FFF2-40B4-BE49-F238E27FC236}">
                <a16:creationId xmlns:a16="http://schemas.microsoft.com/office/drawing/2014/main" id="{32068C49-8FF1-3E4A-AF94-DCE64983C2FC}"/>
              </a:ext>
            </a:extLst>
          </p:cNvPr>
          <p:cNvSpPr txBox="1">
            <a:spLocks/>
          </p:cNvSpPr>
          <p:nvPr/>
        </p:nvSpPr>
        <p:spPr>
          <a:xfrm>
            <a:off x="838200" y="2293457"/>
            <a:ext cx="10515600" cy="3490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GB" sz="1800" dirty="0">
                <a:latin typeface="Calibri" panose="020F0502020204030204" pitchFamily="34" charset="0"/>
                <a:cs typeface="Calibri" panose="020F0502020204030204" pitchFamily="34" charset="0"/>
              </a:rPr>
              <a:t>This project set out to assess potential benefits of post-occupancy performance modelling.  This strategic activity encompasses building energy modelling, post-occupancy monitoring, model calibration, energy conservation measure (ECM) assessment, and a continuous cycle of adjustment and improvement.  </a:t>
            </a:r>
          </a:p>
          <a:p>
            <a:pPr marL="0" indent="0">
              <a:spcBef>
                <a:spcPts val="1200"/>
              </a:spcBef>
              <a:buNone/>
            </a:pPr>
            <a:endParaRPr lang="en-GB" sz="1800" dirty="0">
              <a:latin typeface="Calibri" panose="020F0502020204030204" pitchFamily="34" charset="0"/>
              <a:cs typeface="Calibri" panose="020F0502020204030204" pitchFamily="34" charset="0"/>
            </a:endParaRPr>
          </a:p>
          <a:p>
            <a:pPr marL="0" indent="0">
              <a:spcBef>
                <a:spcPts val="1200"/>
              </a:spcBef>
              <a:buNone/>
            </a:pPr>
            <a:r>
              <a:rPr lang="en-GB" sz="1800" dirty="0">
                <a:latin typeface="Calibri" panose="020F0502020204030204" pitchFamily="34" charset="0"/>
                <a:cs typeface="Calibri" panose="020F0502020204030204" pitchFamily="34" charset="0"/>
              </a:rPr>
              <a:t>EDSL worked alongside industry partners on this project funded by Innovate UK, a government-backed initiative </a:t>
            </a:r>
            <a:r>
              <a:rPr lang="en-US" sz="1800" dirty="0">
                <a:latin typeface="Calibri" panose="020F0502020204030204" pitchFamily="34" charset="0"/>
                <a:cs typeface="Calibri" panose="020F0502020204030204" pitchFamily="34" charset="0"/>
              </a:rPr>
              <a:t>to foster productivity and economic growth through business-led research, development, and implementation</a:t>
            </a:r>
            <a:r>
              <a:rPr lang="en-GB" sz="1800" dirty="0">
                <a:latin typeface="Calibri" panose="020F0502020204030204" pitchFamily="34" charset="0"/>
                <a:cs typeface="Calibri" panose="020F0502020204030204" pitchFamily="34" charset="0"/>
              </a:rPr>
              <a:t>. </a:t>
            </a:r>
          </a:p>
          <a:p>
            <a:pPr marL="0" indent="0">
              <a:spcBef>
                <a:spcPts val="1200"/>
              </a:spcBef>
              <a:buNone/>
            </a:pPr>
            <a:endParaRPr lang="en-GB" sz="1800" dirty="0">
              <a:latin typeface="Calibri" panose="020F0502020204030204" pitchFamily="34" charset="0"/>
              <a:cs typeface="Calibri" panose="020F0502020204030204" pitchFamily="34" charset="0"/>
            </a:endParaRPr>
          </a:p>
          <a:p>
            <a:pPr marL="0" indent="0">
              <a:spcBef>
                <a:spcPts val="1200"/>
              </a:spcBef>
              <a:buNone/>
            </a:pPr>
            <a:r>
              <a:rPr lang="en-GB" sz="1800" dirty="0">
                <a:latin typeface="Calibri" panose="020F0502020204030204" pitchFamily="34" charset="0"/>
                <a:cs typeface="Calibri" panose="020F0502020204030204" pitchFamily="34" charset="0"/>
              </a:rPr>
              <a:t>The project consisted of analysing a mixed-use retail/ office building located near St Paul’s Cathedral in London.  The team sought to identify opportunities to optimize energy efficiency without sacrificing occupant comfort or building services.  </a:t>
            </a:r>
          </a:p>
        </p:txBody>
      </p:sp>
    </p:spTree>
    <p:extLst>
      <p:ext uri="{BB962C8B-B14F-4D97-AF65-F5344CB8AC3E}">
        <p14:creationId xmlns:p14="http://schemas.microsoft.com/office/powerpoint/2010/main" val="56124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AC739-BE5B-B74C-B0AF-6F23E3612565}"/>
              </a:ext>
            </a:extLst>
          </p:cNvPr>
          <p:cNvSpPr>
            <a:spLocks noGrp="1"/>
          </p:cNvSpPr>
          <p:nvPr>
            <p:ph type="title"/>
          </p:nvPr>
        </p:nvSpPr>
        <p:spPr/>
        <p:txBody>
          <a:bodyPr/>
          <a:lstStyle/>
          <a:p>
            <a:r>
              <a:rPr lang="en-US" dirty="0"/>
              <a:t>Building Operations</a:t>
            </a:r>
          </a:p>
        </p:txBody>
      </p:sp>
      <p:pic>
        <p:nvPicPr>
          <p:cNvPr id="31" name="Picture 30">
            <a:extLst>
              <a:ext uri="{FF2B5EF4-FFF2-40B4-BE49-F238E27FC236}">
                <a16:creationId xmlns:a16="http://schemas.microsoft.com/office/drawing/2014/main" id="{7433C546-6089-4E45-8A98-F0D454ED6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16" y="3311845"/>
            <a:ext cx="940271" cy="908302"/>
          </a:xfrm>
          <a:prstGeom prst="rect">
            <a:avLst/>
          </a:prstGeom>
        </p:spPr>
      </p:pic>
      <p:pic>
        <p:nvPicPr>
          <p:cNvPr id="21" name="Picture 20">
            <a:extLst>
              <a:ext uri="{FF2B5EF4-FFF2-40B4-BE49-F238E27FC236}">
                <a16:creationId xmlns:a16="http://schemas.microsoft.com/office/drawing/2014/main" id="{69A00B1E-9168-455E-AAC1-0BA435546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644" y="5028742"/>
            <a:ext cx="1020026" cy="985346"/>
          </a:xfrm>
          <a:prstGeom prst="rect">
            <a:avLst/>
          </a:prstGeom>
        </p:spPr>
      </p:pic>
      <p:pic>
        <p:nvPicPr>
          <p:cNvPr id="6" name="Picture 4">
            <a:extLst>
              <a:ext uri="{FF2B5EF4-FFF2-40B4-BE49-F238E27FC236}">
                <a16:creationId xmlns:a16="http://schemas.microsoft.com/office/drawing/2014/main" id="{3709D2CB-D3E7-BE44-B1A2-F215DEBB18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96733" y="2590162"/>
            <a:ext cx="3206378" cy="22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027FE9C4-13C2-7F4B-B7B0-E6DF274572DC}"/>
              </a:ext>
            </a:extLst>
          </p:cNvPr>
          <p:cNvPicPr>
            <a:picLocks noChangeAspect="1"/>
          </p:cNvPicPr>
          <p:nvPr/>
        </p:nvPicPr>
        <p:blipFill rotWithShape="1">
          <a:blip r:embed="rId6">
            <a:extLst>
              <a:ext uri="{28A0092B-C50C-407E-A947-70E740481C1C}">
                <a14:useLocalDpi xmlns:a14="http://schemas.microsoft.com/office/drawing/2010/main" val="0"/>
              </a:ext>
            </a:extLst>
          </a:blip>
          <a:srcRect r="52701"/>
          <a:stretch/>
        </p:blipFill>
        <p:spPr bwMode="auto">
          <a:xfrm>
            <a:off x="1604831" y="3068226"/>
            <a:ext cx="1492031" cy="13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AA74A5B6-0C91-4D6E-BD67-221CE0FEF2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463" y="5063973"/>
            <a:ext cx="874133" cy="844412"/>
          </a:xfrm>
          <a:prstGeom prst="rect">
            <a:avLst/>
          </a:prstGeom>
        </p:spPr>
      </p:pic>
      <p:pic>
        <p:nvPicPr>
          <p:cNvPr id="16" name="Picture 3">
            <a:extLst>
              <a:ext uri="{FF2B5EF4-FFF2-40B4-BE49-F238E27FC236}">
                <a16:creationId xmlns:a16="http://schemas.microsoft.com/office/drawing/2014/main" id="{A2723ADA-1D06-8E4D-94E6-0309D175C88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14132" y="5164290"/>
            <a:ext cx="1067574" cy="77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ight Arrow 26">
            <a:extLst>
              <a:ext uri="{FF2B5EF4-FFF2-40B4-BE49-F238E27FC236}">
                <a16:creationId xmlns:a16="http://schemas.microsoft.com/office/drawing/2014/main" id="{9E773498-7E7B-194D-AA85-361D475339EC}"/>
              </a:ext>
            </a:extLst>
          </p:cNvPr>
          <p:cNvSpPr/>
          <p:nvPr/>
        </p:nvSpPr>
        <p:spPr>
          <a:xfrm rot="19986523">
            <a:off x="3704566" y="5100167"/>
            <a:ext cx="629547" cy="128246"/>
          </a:xfrm>
          <a:prstGeom prst="rightArrow">
            <a:avLst>
              <a:gd name="adj1" fmla="val 50000"/>
              <a:gd name="adj2" fmla="val 107893"/>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1D972F4-B055-7143-B3A7-09CEA9E9838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40911" y="4926714"/>
            <a:ext cx="2442817" cy="117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3142314D-E18D-064D-B452-8D1E67309C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7707" y="1268636"/>
            <a:ext cx="1381105" cy="1334147"/>
          </a:xfrm>
          <a:prstGeom prst="rect">
            <a:avLst/>
          </a:prstGeom>
        </p:spPr>
      </p:pic>
      <p:pic>
        <p:nvPicPr>
          <p:cNvPr id="41" name="Picture 5">
            <a:extLst>
              <a:ext uri="{FF2B5EF4-FFF2-40B4-BE49-F238E27FC236}">
                <a16:creationId xmlns:a16="http://schemas.microsoft.com/office/drawing/2014/main" id="{64A25380-F82D-E44F-B959-D367E7412E8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46236" y="1516237"/>
            <a:ext cx="1749286" cy="91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ight Arrow 41">
            <a:extLst>
              <a:ext uri="{FF2B5EF4-FFF2-40B4-BE49-F238E27FC236}">
                <a16:creationId xmlns:a16="http://schemas.microsoft.com/office/drawing/2014/main" id="{CE2F9034-ACED-074F-8229-7EB1A2D48A03}"/>
              </a:ext>
            </a:extLst>
          </p:cNvPr>
          <p:cNvSpPr/>
          <p:nvPr/>
        </p:nvSpPr>
        <p:spPr>
          <a:xfrm rot="19986523" flipH="1" flipV="1">
            <a:off x="7838674" y="2493899"/>
            <a:ext cx="629547" cy="128246"/>
          </a:xfrm>
          <a:prstGeom prst="rightArrow">
            <a:avLst>
              <a:gd name="adj1" fmla="val 50000"/>
              <a:gd name="adj2" fmla="val 107893"/>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2619E58D-ABF9-8949-A994-694B10F87B6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48572" y="3167021"/>
            <a:ext cx="1144413" cy="1105503"/>
          </a:xfrm>
          <a:prstGeom prst="rect">
            <a:avLst/>
          </a:prstGeom>
        </p:spPr>
      </p:pic>
      <p:pic>
        <p:nvPicPr>
          <p:cNvPr id="50" name="Picture 49">
            <a:extLst>
              <a:ext uri="{FF2B5EF4-FFF2-40B4-BE49-F238E27FC236}">
                <a16:creationId xmlns:a16="http://schemas.microsoft.com/office/drawing/2014/main" id="{53250D9F-9531-6542-8665-AAEB3FE8352A}"/>
              </a:ext>
            </a:extLst>
          </p:cNvPr>
          <p:cNvPicPr>
            <a:picLocks noChangeAspect="1"/>
          </p:cNvPicPr>
          <p:nvPr/>
        </p:nvPicPr>
        <p:blipFill rotWithShape="1">
          <a:blip r:embed="rId13">
            <a:extLst>
              <a:ext uri="{28A0092B-C50C-407E-A947-70E740481C1C}">
                <a14:useLocalDpi xmlns:a14="http://schemas.microsoft.com/office/drawing/2010/main" val="0"/>
              </a:ext>
            </a:extLst>
          </a:blip>
          <a:srcRect r="33427"/>
          <a:stretch/>
        </p:blipFill>
        <p:spPr bwMode="auto">
          <a:xfrm>
            <a:off x="9219015" y="3212745"/>
            <a:ext cx="1600200" cy="110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ight Arrow 51">
            <a:extLst>
              <a:ext uri="{FF2B5EF4-FFF2-40B4-BE49-F238E27FC236}">
                <a16:creationId xmlns:a16="http://schemas.microsoft.com/office/drawing/2014/main" id="{3AB627B6-39CC-5B42-96DB-16B02AF18DD2}"/>
              </a:ext>
            </a:extLst>
          </p:cNvPr>
          <p:cNvSpPr/>
          <p:nvPr/>
        </p:nvSpPr>
        <p:spPr>
          <a:xfrm rot="10800000">
            <a:off x="8101447" y="3706071"/>
            <a:ext cx="899994" cy="128246"/>
          </a:xfrm>
          <a:prstGeom prst="rightArrow">
            <a:avLst>
              <a:gd name="adj1" fmla="val 50000"/>
              <a:gd name="adj2" fmla="val 107893"/>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a:extLst>
              <a:ext uri="{FF2B5EF4-FFF2-40B4-BE49-F238E27FC236}">
                <a16:creationId xmlns:a16="http://schemas.microsoft.com/office/drawing/2014/main" id="{115AD1C0-9340-4444-A32D-314FCBE796EC}"/>
              </a:ext>
            </a:extLst>
          </p:cNvPr>
          <p:cNvSpPr/>
          <p:nvPr/>
        </p:nvSpPr>
        <p:spPr>
          <a:xfrm rot="1613477" flipH="1">
            <a:off x="7840272" y="5098730"/>
            <a:ext cx="629547" cy="128246"/>
          </a:xfrm>
          <a:prstGeom prst="rightArrow">
            <a:avLst>
              <a:gd name="adj1" fmla="val 50000"/>
              <a:gd name="adj2" fmla="val 107893"/>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C4B3A27-DEF8-E84E-AFC0-378901C79E85}"/>
              </a:ext>
            </a:extLst>
          </p:cNvPr>
          <p:cNvSpPr txBox="1"/>
          <p:nvPr/>
        </p:nvSpPr>
        <p:spPr>
          <a:xfrm>
            <a:off x="1121385" y="6070199"/>
            <a:ext cx="2452254" cy="369332"/>
          </a:xfrm>
          <a:prstGeom prst="rect">
            <a:avLst/>
          </a:prstGeom>
          <a:noFill/>
        </p:spPr>
        <p:txBody>
          <a:bodyPr wrap="square" rtlCol="0">
            <a:spAutoFit/>
          </a:bodyPr>
          <a:lstStyle/>
          <a:p>
            <a:pPr algn="r"/>
            <a:r>
              <a:rPr lang="en-GB" dirty="0">
                <a:latin typeface="Calibri Light" panose="020F0302020204030204" pitchFamily="34" charset="0"/>
                <a:cs typeface="Calibri Light" panose="020F0302020204030204" pitchFamily="34" charset="0"/>
              </a:rPr>
              <a:t>Onsite weather station</a:t>
            </a:r>
          </a:p>
        </p:txBody>
      </p:sp>
      <p:sp>
        <p:nvSpPr>
          <p:cNvPr id="58" name="TextBox 57">
            <a:extLst>
              <a:ext uri="{FF2B5EF4-FFF2-40B4-BE49-F238E27FC236}">
                <a16:creationId xmlns:a16="http://schemas.microsoft.com/office/drawing/2014/main" id="{C91807F5-ABA9-9248-8C95-006307BCCA21}"/>
              </a:ext>
            </a:extLst>
          </p:cNvPr>
          <p:cNvSpPr txBox="1"/>
          <p:nvPr/>
        </p:nvSpPr>
        <p:spPr>
          <a:xfrm>
            <a:off x="8443036" y="2393774"/>
            <a:ext cx="1841273" cy="369332"/>
          </a:xfrm>
          <a:prstGeom prst="rect">
            <a:avLst/>
          </a:prstGeom>
          <a:noFill/>
        </p:spPr>
        <p:txBody>
          <a:bodyPr wrap="none" rtlCol="0">
            <a:spAutoFit/>
          </a:bodyPr>
          <a:lstStyle/>
          <a:p>
            <a:r>
              <a:rPr lang="en-GB" dirty="0">
                <a:latin typeface="Calibri Light" panose="020F0302020204030204" pitchFamily="34" charset="0"/>
                <a:cs typeface="Calibri Light" panose="020F0302020204030204" pitchFamily="34" charset="0"/>
              </a:rPr>
              <a:t>BMS screen grabs</a:t>
            </a:r>
          </a:p>
        </p:txBody>
      </p:sp>
      <p:sp>
        <p:nvSpPr>
          <p:cNvPr id="59" name="TextBox 58">
            <a:extLst>
              <a:ext uri="{FF2B5EF4-FFF2-40B4-BE49-F238E27FC236}">
                <a16:creationId xmlns:a16="http://schemas.microsoft.com/office/drawing/2014/main" id="{05F6D281-A3CC-7D4A-9ECE-391D986D0879}"/>
              </a:ext>
            </a:extLst>
          </p:cNvPr>
          <p:cNvSpPr txBox="1"/>
          <p:nvPr/>
        </p:nvSpPr>
        <p:spPr>
          <a:xfrm>
            <a:off x="8570716" y="6070199"/>
            <a:ext cx="1159163" cy="369332"/>
          </a:xfrm>
          <a:prstGeom prst="rect">
            <a:avLst/>
          </a:prstGeom>
          <a:noFill/>
        </p:spPr>
        <p:txBody>
          <a:bodyPr wrap="none" rtlCol="0">
            <a:spAutoFit/>
          </a:bodyPr>
          <a:lstStyle/>
          <a:p>
            <a:r>
              <a:rPr lang="en-GB" dirty="0">
                <a:latin typeface="Calibri Light" panose="020F0302020204030204" pitchFamily="34" charset="0"/>
                <a:cs typeface="Calibri Light" panose="020F0302020204030204" pitchFamily="34" charset="0"/>
              </a:rPr>
              <a:t>O&amp;M data</a:t>
            </a:r>
          </a:p>
        </p:txBody>
      </p:sp>
      <p:sp>
        <p:nvSpPr>
          <p:cNvPr id="60" name="TextBox 59">
            <a:extLst>
              <a:ext uri="{FF2B5EF4-FFF2-40B4-BE49-F238E27FC236}">
                <a16:creationId xmlns:a16="http://schemas.microsoft.com/office/drawing/2014/main" id="{86D1DEE0-818C-DC48-9A75-349F231A4665}"/>
              </a:ext>
            </a:extLst>
          </p:cNvPr>
          <p:cNvSpPr txBox="1"/>
          <p:nvPr/>
        </p:nvSpPr>
        <p:spPr>
          <a:xfrm>
            <a:off x="1653606" y="4407392"/>
            <a:ext cx="1517723" cy="369332"/>
          </a:xfrm>
          <a:prstGeom prst="rect">
            <a:avLst/>
          </a:prstGeom>
          <a:noFill/>
        </p:spPr>
        <p:txBody>
          <a:bodyPr wrap="none" rtlCol="0">
            <a:spAutoFit/>
          </a:bodyPr>
          <a:lstStyle/>
          <a:p>
            <a:pPr algn="r"/>
            <a:r>
              <a:rPr lang="en-GB" dirty="0">
                <a:latin typeface="Calibri Light" panose="020F0302020204030204" pitchFamily="34" charset="0"/>
                <a:cs typeface="Calibri Light" panose="020F0302020204030204" pitchFamily="34" charset="0"/>
              </a:rPr>
              <a:t>Metering data</a:t>
            </a:r>
          </a:p>
        </p:txBody>
      </p:sp>
      <p:sp>
        <p:nvSpPr>
          <p:cNvPr id="61" name="TextBox 60">
            <a:extLst>
              <a:ext uri="{FF2B5EF4-FFF2-40B4-BE49-F238E27FC236}">
                <a16:creationId xmlns:a16="http://schemas.microsoft.com/office/drawing/2014/main" id="{CB029AAB-94A8-0544-AA28-B796F407B523}"/>
              </a:ext>
            </a:extLst>
          </p:cNvPr>
          <p:cNvSpPr txBox="1"/>
          <p:nvPr/>
        </p:nvSpPr>
        <p:spPr>
          <a:xfrm>
            <a:off x="9105487" y="4257472"/>
            <a:ext cx="1172116" cy="369332"/>
          </a:xfrm>
          <a:prstGeom prst="rect">
            <a:avLst/>
          </a:prstGeom>
          <a:noFill/>
        </p:spPr>
        <p:txBody>
          <a:bodyPr wrap="none" rtlCol="0">
            <a:spAutoFit/>
          </a:bodyPr>
          <a:lstStyle/>
          <a:p>
            <a:r>
              <a:rPr lang="en-GB" dirty="0">
                <a:latin typeface="Calibri Light" panose="020F0302020204030204" pitchFamily="34" charset="0"/>
                <a:cs typeface="Calibri Light" panose="020F0302020204030204" pitchFamily="34" charset="0"/>
              </a:rPr>
              <a:t>Utility bills</a:t>
            </a:r>
          </a:p>
        </p:txBody>
      </p:sp>
      <p:pic>
        <p:nvPicPr>
          <p:cNvPr id="62" name="Picture 3">
            <a:extLst>
              <a:ext uri="{FF2B5EF4-FFF2-40B4-BE49-F238E27FC236}">
                <a16:creationId xmlns:a16="http://schemas.microsoft.com/office/drawing/2014/main" id="{20F2682F-0658-AF47-A987-BBA2121406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63939" y="4923121"/>
            <a:ext cx="1616899" cy="11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ight Arrow 62">
            <a:extLst>
              <a:ext uri="{FF2B5EF4-FFF2-40B4-BE49-F238E27FC236}">
                <a16:creationId xmlns:a16="http://schemas.microsoft.com/office/drawing/2014/main" id="{98140A75-9FE9-FE45-94C4-61BB8E5FC4A7}"/>
              </a:ext>
            </a:extLst>
          </p:cNvPr>
          <p:cNvSpPr/>
          <p:nvPr/>
        </p:nvSpPr>
        <p:spPr>
          <a:xfrm>
            <a:off x="3181629" y="3700375"/>
            <a:ext cx="899994" cy="128246"/>
          </a:xfrm>
          <a:prstGeom prst="rightArrow">
            <a:avLst>
              <a:gd name="adj1" fmla="val 50000"/>
              <a:gd name="adj2" fmla="val 107893"/>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8002766-7838-E747-92E2-82B81C08AE0C}"/>
              </a:ext>
            </a:extLst>
          </p:cNvPr>
          <p:cNvSpPr txBox="1"/>
          <p:nvPr/>
        </p:nvSpPr>
        <p:spPr>
          <a:xfrm>
            <a:off x="361949" y="857250"/>
            <a:ext cx="7371265" cy="1200329"/>
          </a:xfrm>
          <a:prstGeom prst="rect">
            <a:avLst/>
          </a:prstGeom>
          <a:noFill/>
        </p:spPr>
        <p:txBody>
          <a:bodyPr wrap="square" rtlCol="0">
            <a:noAutofit/>
          </a:bodyPr>
          <a:lstStyle/>
          <a:p>
            <a:r>
              <a:rPr lang="en-GB" dirty="0"/>
              <a:t>Data was collected from the facility while in operation.  A weather station was installed on the building’s roof to capture conditions as accurately as possible.  Utility bills, metering data, O&amp;M data and BMS system data provided a complete picture of the overall loads, usage patterns, and performance drivers.</a:t>
            </a:r>
          </a:p>
        </p:txBody>
      </p:sp>
    </p:spTree>
    <p:extLst>
      <p:ext uri="{BB962C8B-B14F-4D97-AF65-F5344CB8AC3E}">
        <p14:creationId xmlns:p14="http://schemas.microsoft.com/office/powerpoint/2010/main" val="274193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842395-0016-F648-9E4E-E6A60C3C0621}"/>
              </a:ext>
            </a:extLst>
          </p:cNvPr>
          <p:cNvSpPr>
            <a:spLocks noGrp="1"/>
          </p:cNvSpPr>
          <p:nvPr>
            <p:ph type="title"/>
          </p:nvPr>
        </p:nvSpPr>
        <p:spPr/>
        <p:txBody>
          <a:bodyPr/>
          <a:lstStyle/>
          <a:p>
            <a:r>
              <a:rPr lang="en-US" dirty="0"/>
              <a:t>Plant Room Model</a:t>
            </a:r>
          </a:p>
        </p:txBody>
      </p:sp>
      <p:pic>
        <p:nvPicPr>
          <p:cNvPr id="5" name="Picture 4">
            <a:extLst>
              <a:ext uri="{FF2B5EF4-FFF2-40B4-BE49-F238E27FC236}">
                <a16:creationId xmlns:a16="http://schemas.microsoft.com/office/drawing/2014/main" id="{7D2F1ABF-CF4E-E742-A252-3B75A151E52A}"/>
              </a:ext>
            </a:extLst>
          </p:cNvPr>
          <p:cNvPicPr>
            <a:picLocks noChangeAspect="1"/>
          </p:cNvPicPr>
          <p:nvPr/>
        </p:nvPicPr>
        <p:blipFill>
          <a:blip r:embed="rId2"/>
          <a:stretch>
            <a:fillRect/>
          </a:stretch>
        </p:blipFill>
        <p:spPr>
          <a:xfrm>
            <a:off x="3479418" y="1520521"/>
            <a:ext cx="5233164" cy="5339326"/>
          </a:xfrm>
          <a:prstGeom prst="rect">
            <a:avLst/>
          </a:prstGeom>
        </p:spPr>
      </p:pic>
      <p:sp>
        <p:nvSpPr>
          <p:cNvPr id="6" name="Rectangle 5">
            <a:extLst>
              <a:ext uri="{FF2B5EF4-FFF2-40B4-BE49-F238E27FC236}">
                <a16:creationId xmlns:a16="http://schemas.microsoft.com/office/drawing/2014/main" id="{29929562-EF79-2F43-BC84-1E8E6D8DBD94}"/>
              </a:ext>
            </a:extLst>
          </p:cNvPr>
          <p:cNvSpPr/>
          <p:nvPr/>
        </p:nvSpPr>
        <p:spPr>
          <a:xfrm>
            <a:off x="3881535" y="1446245"/>
            <a:ext cx="2976465" cy="66247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95D4E36-B501-764F-BE05-253C9B6D8FFC}"/>
              </a:ext>
            </a:extLst>
          </p:cNvPr>
          <p:cNvSpPr txBox="1"/>
          <p:nvPr/>
        </p:nvSpPr>
        <p:spPr>
          <a:xfrm>
            <a:off x="9047269" y="1592389"/>
            <a:ext cx="1680140" cy="369332"/>
          </a:xfrm>
          <a:prstGeom prst="rect">
            <a:avLst/>
          </a:prstGeom>
          <a:noFill/>
        </p:spPr>
        <p:txBody>
          <a:bodyPr wrap="none" rtlCol="0">
            <a:spAutoFit/>
          </a:bodyPr>
          <a:lstStyle/>
          <a:p>
            <a:r>
              <a:rPr lang="en-GB" dirty="0"/>
              <a:t>Retail unit’s HPs</a:t>
            </a:r>
          </a:p>
        </p:txBody>
      </p:sp>
      <p:cxnSp>
        <p:nvCxnSpPr>
          <p:cNvPr id="8" name="Straight Arrow Connector 7">
            <a:extLst>
              <a:ext uri="{FF2B5EF4-FFF2-40B4-BE49-F238E27FC236}">
                <a16:creationId xmlns:a16="http://schemas.microsoft.com/office/drawing/2014/main" id="{2F865994-5878-F347-90BD-9B4455ECC3FE}"/>
              </a:ext>
            </a:extLst>
          </p:cNvPr>
          <p:cNvCxnSpPr>
            <a:cxnSpLocks/>
            <a:stCxn id="7" idx="1"/>
            <a:endCxn id="6" idx="3"/>
          </p:cNvCxnSpPr>
          <p:nvPr/>
        </p:nvCxnSpPr>
        <p:spPr>
          <a:xfrm flipH="1">
            <a:off x="6858000" y="1777055"/>
            <a:ext cx="2189269" cy="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25F40F-9B5A-C34A-9805-27329B8D668D}"/>
              </a:ext>
            </a:extLst>
          </p:cNvPr>
          <p:cNvSpPr txBox="1"/>
          <p:nvPr/>
        </p:nvSpPr>
        <p:spPr>
          <a:xfrm>
            <a:off x="9047269" y="2299207"/>
            <a:ext cx="2218492" cy="369332"/>
          </a:xfrm>
          <a:prstGeom prst="rect">
            <a:avLst/>
          </a:prstGeom>
          <a:noFill/>
        </p:spPr>
        <p:txBody>
          <a:bodyPr wrap="none" rtlCol="0">
            <a:spAutoFit/>
          </a:bodyPr>
          <a:lstStyle/>
          <a:p>
            <a:r>
              <a:rPr lang="en-GB" dirty="0"/>
              <a:t>Retail condenser loop</a:t>
            </a:r>
          </a:p>
        </p:txBody>
      </p:sp>
      <p:cxnSp>
        <p:nvCxnSpPr>
          <p:cNvPr id="10" name="Straight Arrow Connector 9">
            <a:extLst>
              <a:ext uri="{FF2B5EF4-FFF2-40B4-BE49-F238E27FC236}">
                <a16:creationId xmlns:a16="http://schemas.microsoft.com/office/drawing/2014/main" id="{1291AD1F-9E5B-1C48-9223-72CD40957E2A}"/>
              </a:ext>
            </a:extLst>
          </p:cNvPr>
          <p:cNvCxnSpPr>
            <a:cxnSpLocks/>
            <a:stCxn id="9" idx="1"/>
          </p:cNvCxnSpPr>
          <p:nvPr/>
        </p:nvCxnSpPr>
        <p:spPr>
          <a:xfrm flipH="1">
            <a:off x="6611112" y="2483873"/>
            <a:ext cx="2436157" cy="963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01EC693-49E7-A94A-A10F-C8E1FE34FE48}"/>
              </a:ext>
            </a:extLst>
          </p:cNvPr>
          <p:cNvSpPr/>
          <p:nvPr/>
        </p:nvSpPr>
        <p:spPr>
          <a:xfrm>
            <a:off x="7912359" y="4077478"/>
            <a:ext cx="419878" cy="126000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05E7AEB-08D0-8948-B098-16F8AE76D942}"/>
              </a:ext>
            </a:extLst>
          </p:cNvPr>
          <p:cNvSpPr/>
          <p:nvPr/>
        </p:nvSpPr>
        <p:spPr>
          <a:xfrm>
            <a:off x="7912359" y="5458408"/>
            <a:ext cx="419878" cy="119431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B9590B0-EF54-4742-AA01-5D0E0127BE31}"/>
              </a:ext>
            </a:extLst>
          </p:cNvPr>
          <p:cNvSpPr txBox="1"/>
          <p:nvPr/>
        </p:nvSpPr>
        <p:spPr>
          <a:xfrm>
            <a:off x="9053321" y="4445477"/>
            <a:ext cx="2903359" cy="369332"/>
          </a:xfrm>
          <a:prstGeom prst="rect">
            <a:avLst/>
          </a:prstGeom>
          <a:noFill/>
        </p:spPr>
        <p:txBody>
          <a:bodyPr wrap="none" rtlCol="0">
            <a:spAutoFit/>
          </a:bodyPr>
          <a:lstStyle/>
          <a:p>
            <a:r>
              <a:rPr lang="en-GB" dirty="0"/>
              <a:t>Office FCUs and AHU heating</a:t>
            </a:r>
          </a:p>
        </p:txBody>
      </p:sp>
      <p:cxnSp>
        <p:nvCxnSpPr>
          <p:cNvPr id="14" name="Straight Arrow Connector 13">
            <a:extLst>
              <a:ext uri="{FF2B5EF4-FFF2-40B4-BE49-F238E27FC236}">
                <a16:creationId xmlns:a16="http://schemas.microsoft.com/office/drawing/2014/main" id="{303A1D49-DF27-7848-95E2-04C0639C1AE3}"/>
              </a:ext>
            </a:extLst>
          </p:cNvPr>
          <p:cNvCxnSpPr>
            <a:stCxn id="13" idx="1"/>
            <a:endCxn id="11" idx="3"/>
          </p:cNvCxnSpPr>
          <p:nvPr/>
        </p:nvCxnSpPr>
        <p:spPr>
          <a:xfrm flipH="1">
            <a:off x="8332237" y="4630143"/>
            <a:ext cx="721084" cy="77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039061-C5B9-A640-BD5C-45BC5E5D00BA}"/>
              </a:ext>
            </a:extLst>
          </p:cNvPr>
          <p:cNvSpPr txBox="1"/>
          <p:nvPr/>
        </p:nvSpPr>
        <p:spPr>
          <a:xfrm>
            <a:off x="9047269" y="5986605"/>
            <a:ext cx="2873094" cy="369332"/>
          </a:xfrm>
          <a:prstGeom prst="rect">
            <a:avLst/>
          </a:prstGeom>
          <a:noFill/>
        </p:spPr>
        <p:txBody>
          <a:bodyPr wrap="none" rtlCol="0">
            <a:spAutoFit/>
          </a:bodyPr>
          <a:lstStyle/>
          <a:p>
            <a:r>
              <a:rPr lang="en-GB" dirty="0"/>
              <a:t>Office FCUs and AHU cooling</a:t>
            </a:r>
          </a:p>
        </p:txBody>
      </p:sp>
      <p:cxnSp>
        <p:nvCxnSpPr>
          <p:cNvPr id="16" name="Straight Arrow Connector 15">
            <a:extLst>
              <a:ext uri="{FF2B5EF4-FFF2-40B4-BE49-F238E27FC236}">
                <a16:creationId xmlns:a16="http://schemas.microsoft.com/office/drawing/2014/main" id="{94102CCC-C4B3-454D-95BD-16AE46EF3778}"/>
              </a:ext>
            </a:extLst>
          </p:cNvPr>
          <p:cNvCxnSpPr>
            <a:stCxn id="15" idx="1"/>
            <a:endCxn id="12" idx="3"/>
          </p:cNvCxnSpPr>
          <p:nvPr/>
        </p:nvCxnSpPr>
        <p:spPr>
          <a:xfrm flipH="1" flipV="1">
            <a:off x="8332237" y="6055568"/>
            <a:ext cx="715032" cy="11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873A019-C7A8-0C44-8161-E2E6B7F6D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42942" y="4580740"/>
            <a:ext cx="2150521" cy="1209668"/>
          </a:xfrm>
          <a:prstGeom prst="rect">
            <a:avLst/>
          </a:prstGeom>
        </p:spPr>
      </p:pic>
      <p:cxnSp>
        <p:nvCxnSpPr>
          <p:cNvPr id="18" name="Straight Arrow Connector 17">
            <a:extLst>
              <a:ext uri="{FF2B5EF4-FFF2-40B4-BE49-F238E27FC236}">
                <a16:creationId xmlns:a16="http://schemas.microsoft.com/office/drawing/2014/main" id="{70C6A45E-D6D1-7541-8CB9-C68C82E7AC0E}"/>
              </a:ext>
            </a:extLst>
          </p:cNvPr>
          <p:cNvCxnSpPr>
            <a:cxnSpLocks/>
            <a:stCxn id="17" idx="0"/>
          </p:cNvCxnSpPr>
          <p:nvPr/>
        </p:nvCxnSpPr>
        <p:spPr>
          <a:xfrm>
            <a:off x="1537153" y="5185575"/>
            <a:ext cx="3767776" cy="1073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reeform: Shape 23">
            <a:extLst>
              <a:ext uri="{FF2B5EF4-FFF2-40B4-BE49-F238E27FC236}">
                <a16:creationId xmlns:a16="http://schemas.microsoft.com/office/drawing/2014/main" id="{20C462AB-FAA0-A14F-BABB-6B569928A296}"/>
              </a:ext>
            </a:extLst>
          </p:cNvPr>
          <p:cNvSpPr/>
          <p:nvPr/>
        </p:nvSpPr>
        <p:spPr>
          <a:xfrm>
            <a:off x="4898331" y="4575583"/>
            <a:ext cx="1555834" cy="1907262"/>
          </a:xfrm>
          <a:custGeom>
            <a:avLst/>
            <a:gdLst>
              <a:gd name="connsiteX0" fmla="*/ 240 w 1555834"/>
              <a:gd name="connsiteY0" fmla="*/ 444286 h 1907262"/>
              <a:gd name="connsiteX1" fmla="*/ 420118 w 1555834"/>
              <a:gd name="connsiteY1" fmla="*/ 724205 h 1907262"/>
              <a:gd name="connsiteX2" fmla="*/ 793342 w 1555834"/>
              <a:gd name="connsiteY2" fmla="*/ 696213 h 1907262"/>
              <a:gd name="connsiteX3" fmla="*/ 998616 w 1555834"/>
              <a:gd name="connsiteY3" fmla="*/ 1134752 h 1907262"/>
              <a:gd name="connsiteX4" fmla="*/ 961293 w 1555834"/>
              <a:gd name="connsiteY4" fmla="*/ 1778564 h 1907262"/>
              <a:gd name="connsiteX5" fmla="*/ 1511800 w 1555834"/>
              <a:gd name="connsiteY5" fmla="*/ 1881201 h 1907262"/>
              <a:gd name="connsiteX6" fmla="*/ 1521130 w 1555834"/>
              <a:gd name="connsiteY6" fmla="*/ 1442662 h 1907262"/>
              <a:gd name="connsiteX7" fmla="*/ 1511800 w 1555834"/>
              <a:gd name="connsiteY7" fmla="*/ 826841 h 1907262"/>
              <a:gd name="connsiteX8" fmla="*/ 1390502 w 1555834"/>
              <a:gd name="connsiteY8" fmla="*/ 294997 h 1907262"/>
              <a:gd name="connsiteX9" fmla="*/ 1185228 w 1555834"/>
              <a:gd name="connsiteY9" fmla="*/ 108384 h 1907262"/>
              <a:gd name="connsiteX10" fmla="*/ 373465 w 1555834"/>
              <a:gd name="connsiteY10" fmla="*/ 15078 h 1907262"/>
              <a:gd name="connsiteX11" fmla="*/ 240 w 1555834"/>
              <a:gd name="connsiteY11" fmla="*/ 444286 h 190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834" h="1907262">
                <a:moveTo>
                  <a:pt x="240" y="444286"/>
                </a:moveTo>
                <a:cubicBezTo>
                  <a:pt x="8015" y="562474"/>
                  <a:pt x="287934" y="682217"/>
                  <a:pt x="420118" y="724205"/>
                </a:cubicBezTo>
                <a:cubicBezTo>
                  <a:pt x="552302" y="766193"/>
                  <a:pt x="696926" y="627789"/>
                  <a:pt x="793342" y="696213"/>
                </a:cubicBezTo>
                <a:cubicBezTo>
                  <a:pt x="889758" y="764638"/>
                  <a:pt x="970624" y="954360"/>
                  <a:pt x="998616" y="1134752"/>
                </a:cubicBezTo>
                <a:cubicBezTo>
                  <a:pt x="1026608" y="1315144"/>
                  <a:pt x="875762" y="1654156"/>
                  <a:pt x="961293" y="1778564"/>
                </a:cubicBezTo>
                <a:cubicBezTo>
                  <a:pt x="1046824" y="1902972"/>
                  <a:pt x="1418494" y="1937185"/>
                  <a:pt x="1511800" y="1881201"/>
                </a:cubicBezTo>
                <a:cubicBezTo>
                  <a:pt x="1605106" y="1825217"/>
                  <a:pt x="1521130" y="1618389"/>
                  <a:pt x="1521130" y="1442662"/>
                </a:cubicBezTo>
                <a:cubicBezTo>
                  <a:pt x="1521130" y="1266935"/>
                  <a:pt x="1533571" y="1018119"/>
                  <a:pt x="1511800" y="826841"/>
                </a:cubicBezTo>
                <a:cubicBezTo>
                  <a:pt x="1490029" y="635564"/>
                  <a:pt x="1444931" y="414740"/>
                  <a:pt x="1390502" y="294997"/>
                </a:cubicBezTo>
                <a:cubicBezTo>
                  <a:pt x="1336073" y="175254"/>
                  <a:pt x="1354734" y="155037"/>
                  <a:pt x="1185228" y="108384"/>
                </a:cubicBezTo>
                <a:cubicBezTo>
                  <a:pt x="1015722" y="61731"/>
                  <a:pt x="572518" y="-37796"/>
                  <a:pt x="373465" y="15078"/>
                </a:cubicBezTo>
                <a:cubicBezTo>
                  <a:pt x="174412" y="67951"/>
                  <a:pt x="-7535" y="326098"/>
                  <a:pt x="240" y="44428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2E692921-9932-AE4A-A912-DA67585462E2}"/>
              </a:ext>
            </a:extLst>
          </p:cNvPr>
          <p:cNvCxnSpPr>
            <a:cxnSpLocks/>
          </p:cNvCxnSpPr>
          <p:nvPr/>
        </p:nvCxnSpPr>
        <p:spPr>
          <a:xfrm>
            <a:off x="3319272" y="2871216"/>
            <a:ext cx="1802928" cy="1807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34748B-E817-3D42-A255-15ADABFBA3C7}"/>
              </a:ext>
            </a:extLst>
          </p:cNvPr>
          <p:cNvSpPr txBox="1"/>
          <p:nvPr/>
        </p:nvSpPr>
        <p:spPr>
          <a:xfrm>
            <a:off x="242568" y="2951086"/>
            <a:ext cx="785408" cy="369332"/>
          </a:xfrm>
          <a:prstGeom prst="rect">
            <a:avLst/>
          </a:prstGeom>
          <a:noFill/>
        </p:spPr>
        <p:txBody>
          <a:bodyPr wrap="none" rtlCol="0">
            <a:spAutoFit/>
          </a:bodyPr>
          <a:lstStyle/>
          <a:p>
            <a:r>
              <a:rPr lang="en-GB" dirty="0"/>
              <a:t>GSHPs</a:t>
            </a:r>
          </a:p>
        </p:txBody>
      </p:sp>
      <p:sp>
        <p:nvSpPr>
          <p:cNvPr id="23" name="TextBox 22">
            <a:extLst>
              <a:ext uri="{FF2B5EF4-FFF2-40B4-BE49-F238E27FC236}">
                <a16:creationId xmlns:a16="http://schemas.microsoft.com/office/drawing/2014/main" id="{6E57AE6B-097C-4B49-9A0F-0C9AAEBA1860}"/>
              </a:ext>
            </a:extLst>
          </p:cNvPr>
          <p:cNvSpPr txBox="1"/>
          <p:nvPr/>
        </p:nvSpPr>
        <p:spPr>
          <a:xfrm>
            <a:off x="241803" y="6235279"/>
            <a:ext cx="1454181" cy="369332"/>
          </a:xfrm>
          <a:prstGeom prst="rect">
            <a:avLst/>
          </a:prstGeom>
          <a:noFill/>
        </p:spPr>
        <p:txBody>
          <a:bodyPr wrap="none" rtlCol="0">
            <a:spAutoFit/>
          </a:bodyPr>
          <a:lstStyle/>
          <a:p>
            <a:r>
              <a:rPr lang="en-GB" dirty="0"/>
              <a:t>Ground loops</a:t>
            </a:r>
          </a:p>
        </p:txBody>
      </p:sp>
      <p:sp>
        <p:nvSpPr>
          <p:cNvPr id="24" name="TextBox 23">
            <a:extLst>
              <a:ext uri="{FF2B5EF4-FFF2-40B4-BE49-F238E27FC236}">
                <a16:creationId xmlns:a16="http://schemas.microsoft.com/office/drawing/2014/main" id="{D40F070C-FC17-8141-B715-2F05C7AF3F4C}"/>
              </a:ext>
            </a:extLst>
          </p:cNvPr>
          <p:cNvSpPr txBox="1"/>
          <p:nvPr/>
        </p:nvSpPr>
        <p:spPr>
          <a:xfrm>
            <a:off x="9047269" y="3695926"/>
            <a:ext cx="578748" cy="369332"/>
          </a:xfrm>
          <a:prstGeom prst="rect">
            <a:avLst/>
          </a:prstGeom>
          <a:noFill/>
        </p:spPr>
        <p:txBody>
          <a:bodyPr wrap="none" rtlCol="0">
            <a:spAutoFit/>
          </a:bodyPr>
          <a:lstStyle/>
          <a:p>
            <a:r>
              <a:rPr lang="en-GB" dirty="0"/>
              <a:t>DAC</a:t>
            </a:r>
          </a:p>
        </p:txBody>
      </p:sp>
      <p:cxnSp>
        <p:nvCxnSpPr>
          <p:cNvPr id="25" name="Straight Arrow Connector 24">
            <a:extLst>
              <a:ext uri="{FF2B5EF4-FFF2-40B4-BE49-F238E27FC236}">
                <a16:creationId xmlns:a16="http://schemas.microsoft.com/office/drawing/2014/main" id="{B3C46849-3D3C-DA46-BAE3-D91D1940FC50}"/>
              </a:ext>
            </a:extLst>
          </p:cNvPr>
          <p:cNvCxnSpPr>
            <a:cxnSpLocks/>
            <a:stCxn id="24" idx="1"/>
          </p:cNvCxnSpPr>
          <p:nvPr/>
        </p:nvCxnSpPr>
        <p:spPr>
          <a:xfrm flipH="1">
            <a:off x="6742630" y="3880592"/>
            <a:ext cx="2304639" cy="714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355F21D-31BF-B641-B2CC-07FD53E6EAB5}"/>
              </a:ext>
            </a:extLst>
          </p:cNvPr>
          <p:cNvSpPr txBox="1"/>
          <p:nvPr/>
        </p:nvSpPr>
        <p:spPr>
          <a:xfrm>
            <a:off x="9047269" y="3006025"/>
            <a:ext cx="1425583" cy="369332"/>
          </a:xfrm>
          <a:prstGeom prst="rect">
            <a:avLst/>
          </a:prstGeom>
          <a:noFill/>
        </p:spPr>
        <p:txBody>
          <a:bodyPr wrap="none" rtlCol="0">
            <a:spAutoFit/>
          </a:bodyPr>
          <a:lstStyle/>
          <a:p>
            <a:r>
              <a:rPr lang="en-GB" dirty="0"/>
              <a:t>Office boilers</a:t>
            </a:r>
          </a:p>
        </p:txBody>
      </p:sp>
      <p:cxnSp>
        <p:nvCxnSpPr>
          <p:cNvPr id="27" name="Straight Arrow Connector 26">
            <a:extLst>
              <a:ext uri="{FF2B5EF4-FFF2-40B4-BE49-F238E27FC236}">
                <a16:creationId xmlns:a16="http://schemas.microsoft.com/office/drawing/2014/main" id="{9E89058F-8AEF-2D43-AF7B-C33D4DB075E0}"/>
              </a:ext>
            </a:extLst>
          </p:cNvPr>
          <p:cNvCxnSpPr>
            <a:cxnSpLocks/>
            <a:stCxn id="26" idx="1"/>
          </p:cNvCxnSpPr>
          <p:nvPr/>
        </p:nvCxnSpPr>
        <p:spPr>
          <a:xfrm flipH="1">
            <a:off x="7912359" y="3190691"/>
            <a:ext cx="1134910" cy="779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214916C-77E4-A645-9ECB-82503729D5F0}"/>
              </a:ext>
            </a:extLst>
          </p:cNvPr>
          <p:cNvSpPr txBox="1"/>
          <p:nvPr/>
        </p:nvSpPr>
        <p:spPr>
          <a:xfrm>
            <a:off x="9050564" y="5207671"/>
            <a:ext cx="1454437" cy="369332"/>
          </a:xfrm>
          <a:prstGeom prst="rect">
            <a:avLst/>
          </a:prstGeom>
          <a:noFill/>
        </p:spPr>
        <p:txBody>
          <a:bodyPr wrap="none" rtlCol="0">
            <a:spAutoFit/>
          </a:bodyPr>
          <a:lstStyle/>
          <a:p>
            <a:r>
              <a:rPr lang="en-GB" dirty="0"/>
              <a:t>Office chillers</a:t>
            </a:r>
          </a:p>
        </p:txBody>
      </p:sp>
      <p:cxnSp>
        <p:nvCxnSpPr>
          <p:cNvPr id="29" name="Straight Arrow Connector 28">
            <a:extLst>
              <a:ext uri="{FF2B5EF4-FFF2-40B4-BE49-F238E27FC236}">
                <a16:creationId xmlns:a16="http://schemas.microsoft.com/office/drawing/2014/main" id="{73A7AFBA-7A38-4143-94AE-A885C7E97D98}"/>
              </a:ext>
            </a:extLst>
          </p:cNvPr>
          <p:cNvCxnSpPr>
            <a:cxnSpLocks/>
            <a:stCxn id="28" idx="1"/>
          </p:cNvCxnSpPr>
          <p:nvPr/>
        </p:nvCxnSpPr>
        <p:spPr>
          <a:xfrm flipH="1">
            <a:off x="7848351" y="5392337"/>
            <a:ext cx="1202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C5650DA-F54F-644E-BE15-1F2F8A5F8638}"/>
              </a:ext>
            </a:extLst>
          </p:cNvPr>
          <p:cNvSpPr txBox="1"/>
          <p:nvPr/>
        </p:nvSpPr>
        <p:spPr>
          <a:xfrm>
            <a:off x="251027" y="3575642"/>
            <a:ext cx="2355013" cy="369332"/>
          </a:xfrm>
          <a:prstGeom prst="rect">
            <a:avLst/>
          </a:prstGeom>
          <a:noFill/>
        </p:spPr>
        <p:txBody>
          <a:bodyPr wrap="square" rtlCol="0">
            <a:spAutoFit/>
          </a:bodyPr>
          <a:lstStyle/>
          <a:p>
            <a:r>
              <a:rPr lang="en-GB" dirty="0"/>
              <a:t>Condenser loop boilers</a:t>
            </a:r>
          </a:p>
        </p:txBody>
      </p:sp>
      <p:cxnSp>
        <p:nvCxnSpPr>
          <p:cNvPr id="31" name="Straight Arrow Connector 30">
            <a:extLst>
              <a:ext uri="{FF2B5EF4-FFF2-40B4-BE49-F238E27FC236}">
                <a16:creationId xmlns:a16="http://schemas.microsoft.com/office/drawing/2014/main" id="{01845961-C8AD-D94E-B707-93CDCECF49B2}"/>
              </a:ext>
            </a:extLst>
          </p:cNvPr>
          <p:cNvCxnSpPr>
            <a:cxnSpLocks/>
            <a:stCxn id="30" idx="3"/>
          </p:cNvCxnSpPr>
          <p:nvPr/>
        </p:nvCxnSpPr>
        <p:spPr>
          <a:xfrm>
            <a:off x="2606040" y="3760308"/>
            <a:ext cx="1564096" cy="834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9DAEA0C-F44A-174B-872C-0E898A816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485" y="1251019"/>
            <a:ext cx="3123838" cy="1757159"/>
          </a:xfrm>
          <a:prstGeom prst="rect">
            <a:avLst/>
          </a:prstGeom>
        </p:spPr>
      </p:pic>
    </p:spTree>
    <p:extLst>
      <p:ext uri="{BB962C8B-B14F-4D97-AF65-F5344CB8AC3E}">
        <p14:creationId xmlns:p14="http://schemas.microsoft.com/office/powerpoint/2010/main" val="242803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8752FE-3CD6-014E-9EF7-896DE452BA17}"/>
              </a:ext>
            </a:extLst>
          </p:cNvPr>
          <p:cNvPicPr>
            <a:picLocks noChangeAspect="1"/>
          </p:cNvPicPr>
          <p:nvPr/>
        </p:nvPicPr>
        <p:blipFill>
          <a:blip r:embed="rId3"/>
          <a:stretch>
            <a:fillRect/>
          </a:stretch>
        </p:blipFill>
        <p:spPr>
          <a:xfrm>
            <a:off x="446416" y="1477751"/>
            <a:ext cx="11299168" cy="5149280"/>
          </a:xfrm>
          <a:prstGeom prst="rect">
            <a:avLst/>
          </a:prstGeom>
        </p:spPr>
      </p:pic>
      <p:sp>
        <p:nvSpPr>
          <p:cNvPr id="4" name="Text Placeholder 3">
            <a:extLst>
              <a:ext uri="{FF2B5EF4-FFF2-40B4-BE49-F238E27FC236}">
                <a16:creationId xmlns:a16="http://schemas.microsoft.com/office/drawing/2014/main" id="{A538D503-3373-E147-A850-9518161EAC24}"/>
              </a:ext>
            </a:extLst>
          </p:cNvPr>
          <p:cNvSpPr>
            <a:spLocks noGrp="1"/>
          </p:cNvSpPr>
          <p:nvPr>
            <p:ph type="body" sz="quarter" idx="13"/>
          </p:nvPr>
        </p:nvSpPr>
        <p:spPr>
          <a:xfrm>
            <a:off x="217709" y="944450"/>
            <a:ext cx="7122205" cy="523194"/>
          </a:xfrm>
        </p:spPr>
        <p:txBody>
          <a:bodyPr/>
          <a:lstStyle/>
          <a:p>
            <a:r>
              <a:rPr lang="en-US" dirty="0"/>
              <a:t>Typical AHU and FCU system diagram</a:t>
            </a:r>
          </a:p>
        </p:txBody>
      </p:sp>
      <p:sp>
        <p:nvSpPr>
          <p:cNvPr id="13" name="TextBox 12">
            <a:extLst>
              <a:ext uri="{FF2B5EF4-FFF2-40B4-BE49-F238E27FC236}">
                <a16:creationId xmlns:a16="http://schemas.microsoft.com/office/drawing/2014/main" id="{FFC7A97E-659E-5A42-BD26-C2A3D07D2D81}"/>
              </a:ext>
            </a:extLst>
          </p:cNvPr>
          <p:cNvSpPr txBox="1"/>
          <p:nvPr/>
        </p:nvSpPr>
        <p:spPr>
          <a:xfrm>
            <a:off x="28934229" y="-2808514"/>
            <a:ext cx="237566" cy="369332"/>
          </a:xfrm>
          <a:prstGeom prst="rect">
            <a:avLst/>
          </a:prstGeom>
          <a:noFill/>
        </p:spPr>
        <p:txBody>
          <a:bodyPr wrap="none" rtlCol="0">
            <a:spAutoFit/>
          </a:bodyPr>
          <a:lstStyle/>
          <a:p>
            <a:r>
              <a:rPr lang="en-US" dirty="0"/>
              <a:t> </a:t>
            </a:r>
          </a:p>
        </p:txBody>
      </p:sp>
      <p:sp>
        <p:nvSpPr>
          <p:cNvPr id="5" name="Title 4">
            <a:extLst>
              <a:ext uri="{FF2B5EF4-FFF2-40B4-BE49-F238E27FC236}">
                <a16:creationId xmlns:a16="http://schemas.microsoft.com/office/drawing/2014/main" id="{0985FCC7-13F5-2446-AD8F-AD25F796363B}"/>
              </a:ext>
            </a:extLst>
          </p:cNvPr>
          <p:cNvSpPr>
            <a:spLocks noGrp="1"/>
          </p:cNvSpPr>
          <p:nvPr>
            <p:ph type="title"/>
          </p:nvPr>
        </p:nvSpPr>
        <p:spPr/>
        <p:txBody>
          <a:bodyPr/>
          <a:lstStyle/>
          <a:p>
            <a:r>
              <a:rPr lang="en-US" dirty="0"/>
              <a:t>Office Airside Model</a:t>
            </a:r>
          </a:p>
        </p:txBody>
      </p:sp>
    </p:spTree>
    <p:extLst>
      <p:ext uri="{BB962C8B-B14F-4D97-AF65-F5344CB8AC3E}">
        <p14:creationId xmlns:p14="http://schemas.microsoft.com/office/powerpoint/2010/main" val="117583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id="{F5632DD6-2FDB-46CF-B907-A7264DB9AB3E}"/>
              </a:ext>
            </a:extLst>
          </p:cNvPr>
          <p:cNvSpPr txBox="1"/>
          <p:nvPr/>
        </p:nvSpPr>
        <p:spPr>
          <a:xfrm>
            <a:off x="239241" y="1360295"/>
            <a:ext cx="11744212" cy="1317482"/>
          </a:xfrm>
          <a:prstGeom prst="rect">
            <a:avLst/>
          </a:prstGeom>
          <a:noFill/>
          <a:ln>
            <a:noFill/>
          </a:ln>
        </p:spPr>
        <p:txBody>
          <a:bodyPr lIns="91425" tIns="91425" rIns="91425" bIns="91425" anchor="t" anchorCtr="0">
            <a:noAutofit/>
          </a:bodyPr>
          <a:lstStyle/>
          <a:p>
            <a:r>
              <a:rPr lang="en-US" dirty="0"/>
              <a:t>Gas and electricity billing information was supplied for the July 2015 - June 2016 time period. There were two billing anomalies in the data: No gas information for June, and January’s consumption included data from a prior month. </a:t>
            </a:r>
          </a:p>
          <a:p>
            <a:endParaRPr lang="en-US" dirty="0"/>
          </a:p>
          <a:p>
            <a:r>
              <a:rPr lang="en-US" dirty="0"/>
              <a:t>Including the two anomalies, peak monthly error = 12.2% (Jan 2016), and average annual error = 5.5%</a:t>
            </a:r>
          </a:p>
          <a:p>
            <a:pPr lvl="0">
              <a:spcBef>
                <a:spcPts val="0"/>
              </a:spcBef>
              <a:buNone/>
            </a:pPr>
            <a:endParaRPr lang="en-US" dirty="0"/>
          </a:p>
          <a:p>
            <a:pPr lvl="0">
              <a:spcBef>
                <a:spcPts val="0"/>
              </a:spcBef>
              <a:buNone/>
            </a:pPr>
            <a:endParaRPr lang="en-US" dirty="0"/>
          </a:p>
          <a:p>
            <a:pPr lvl="0">
              <a:spcBef>
                <a:spcPts val="0"/>
              </a:spcBef>
              <a:buNone/>
            </a:pPr>
            <a:endParaRPr lang="en-GB" b="1" dirty="0">
              <a:solidFill>
                <a:schemeClr val="bg2">
                  <a:lumMod val="50000"/>
                </a:schemeClr>
              </a:solidFill>
            </a:endParaRPr>
          </a:p>
        </p:txBody>
      </p:sp>
      <p:sp>
        <p:nvSpPr>
          <p:cNvPr id="4" name="TextBox 3"/>
          <p:cNvSpPr txBox="1"/>
          <p:nvPr/>
        </p:nvSpPr>
        <p:spPr>
          <a:xfrm>
            <a:off x="7513984" y="3082561"/>
            <a:ext cx="4352792" cy="3416320"/>
          </a:xfrm>
          <a:prstGeom prst="rect">
            <a:avLst/>
          </a:prstGeom>
          <a:noFill/>
        </p:spPr>
        <p:txBody>
          <a:bodyPr wrap="square" rtlCol="0">
            <a:noAutofit/>
          </a:bodyPr>
          <a:lstStyle/>
          <a:p>
            <a:pPr lvl="0">
              <a:spcBef>
                <a:spcPts val="0"/>
              </a:spcBef>
              <a:buNone/>
            </a:pPr>
            <a:r>
              <a:rPr lang="en-US" dirty="0"/>
              <a:t>Total simulated annual energy cost: £1,778,084</a:t>
            </a:r>
          </a:p>
          <a:p>
            <a:pPr marL="285750" lvl="0" indent="-285750">
              <a:spcBef>
                <a:spcPts val="0"/>
              </a:spcBef>
              <a:buFont typeface="Arial" panose="020B0604020202020204" pitchFamily="34" charset="0"/>
              <a:buChar char="•"/>
            </a:pPr>
            <a:endParaRPr lang="en-US" dirty="0"/>
          </a:p>
          <a:p>
            <a:pPr marL="285750" lvl="0" indent="-285750">
              <a:spcBef>
                <a:spcPts val="0"/>
              </a:spcBef>
              <a:buFont typeface="Arial" panose="020B0604020202020204" pitchFamily="34" charset="0"/>
              <a:buChar char="•"/>
            </a:pPr>
            <a:r>
              <a:rPr lang="en-US" dirty="0"/>
              <a:t>£ 1,602,217	grid-supplied electricity</a:t>
            </a:r>
          </a:p>
          <a:p>
            <a:pPr marL="285750" lvl="0" indent="-285750">
              <a:spcBef>
                <a:spcPts val="0"/>
              </a:spcBef>
              <a:buFont typeface="Arial" panose="020B0604020202020204" pitchFamily="34" charset="0"/>
              <a:buChar char="•"/>
            </a:pPr>
            <a:r>
              <a:rPr lang="en-US" dirty="0"/>
              <a:t>£    175,866	natural gas </a:t>
            </a:r>
          </a:p>
          <a:p>
            <a:pPr marL="285750" lvl="0" indent="-285750">
              <a:spcBef>
                <a:spcPts val="0"/>
              </a:spcBef>
              <a:buFont typeface="Arial" panose="020B0604020202020204" pitchFamily="34" charset="0"/>
              <a:buChar char="•"/>
            </a:pPr>
            <a:endParaRPr lang="en-US" dirty="0"/>
          </a:p>
          <a:p>
            <a:pPr lvl="0">
              <a:spcBef>
                <a:spcPts val="0"/>
              </a:spcBef>
            </a:pPr>
            <a:r>
              <a:rPr lang="en-US" dirty="0"/>
              <a:t>Total simulated cost is within 2.5% of billed cost, with the difference being mainly on gas.  This cost will be used to calculate savings on energy conservation measures.</a:t>
            </a:r>
          </a:p>
        </p:txBody>
      </p:sp>
      <p:sp>
        <p:nvSpPr>
          <p:cNvPr id="5" name="Title 4">
            <a:extLst>
              <a:ext uri="{FF2B5EF4-FFF2-40B4-BE49-F238E27FC236}">
                <a16:creationId xmlns:a16="http://schemas.microsoft.com/office/drawing/2014/main" id="{A201CAA3-50A6-554E-8427-F85472C00FF1}"/>
              </a:ext>
            </a:extLst>
          </p:cNvPr>
          <p:cNvSpPr>
            <a:spLocks noGrp="1"/>
          </p:cNvSpPr>
          <p:nvPr>
            <p:ph type="title"/>
          </p:nvPr>
        </p:nvSpPr>
        <p:spPr/>
        <p:txBody>
          <a:bodyPr/>
          <a:lstStyle/>
          <a:p>
            <a:r>
              <a:rPr lang="en-US" dirty="0"/>
              <a:t>Overall </a:t>
            </a:r>
            <a:r>
              <a:rPr lang="en-US"/>
              <a:t>Simulated Performance</a:t>
            </a:r>
            <a:endParaRPr lang="en-US" dirty="0"/>
          </a:p>
        </p:txBody>
      </p:sp>
      <p:sp>
        <p:nvSpPr>
          <p:cNvPr id="7" name="Text Placeholder 6">
            <a:extLst>
              <a:ext uri="{FF2B5EF4-FFF2-40B4-BE49-F238E27FC236}">
                <a16:creationId xmlns:a16="http://schemas.microsoft.com/office/drawing/2014/main" id="{82ECAAF1-04F8-B043-8DBA-5E78E25C521B}"/>
              </a:ext>
            </a:extLst>
          </p:cNvPr>
          <p:cNvSpPr>
            <a:spLocks noGrp="1"/>
          </p:cNvSpPr>
          <p:nvPr>
            <p:ph type="body" sz="quarter" idx="4294967295"/>
          </p:nvPr>
        </p:nvSpPr>
        <p:spPr>
          <a:xfrm>
            <a:off x="219456" y="944563"/>
            <a:ext cx="7522464" cy="523875"/>
          </a:xfrm>
          <a:prstGeom prst="rect">
            <a:avLst/>
          </a:prstGeom>
        </p:spPr>
        <p:txBody>
          <a:bodyPr/>
          <a:lstStyle/>
          <a:p>
            <a:pPr marL="0" indent="0">
              <a:buNone/>
            </a:pPr>
            <a:r>
              <a:rPr lang="en-US" dirty="0"/>
              <a:t>Billing data vs simulation</a:t>
            </a:r>
          </a:p>
          <a:p>
            <a:endParaRPr lang="en-US" dirty="0"/>
          </a:p>
        </p:txBody>
      </p:sp>
      <p:grpSp>
        <p:nvGrpSpPr>
          <p:cNvPr id="6" name="Group 5">
            <a:extLst>
              <a:ext uri="{FF2B5EF4-FFF2-40B4-BE49-F238E27FC236}">
                <a16:creationId xmlns:a16="http://schemas.microsoft.com/office/drawing/2014/main" id="{BC2FD4DA-E4FE-C44F-A7FE-2B620B14FD8E}"/>
              </a:ext>
            </a:extLst>
          </p:cNvPr>
          <p:cNvGrpSpPr/>
          <p:nvPr/>
        </p:nvGrpSpPr>
        <p:grpSpPr>
          <a:xfrm>
            <a:off x="319376" y="2715768"/>
            <a:ext cx="6981912" cy="3658257"/>
            <a:chOff x="836208" y="2715768"/>
            <a:chExt cx="6981912" cy="3658257"/>
          </a:xfrm>
        </p:grpSpPr>
        <p:pic>
          <p:nvPicPr>
            <p:cNvPr id="8" name="Picture 7">
              <a:extLst>
                <a:ext uri="{FF2B5EF4-FFF2-40B4-BE49-F238E27FC236}">
                  <a16:creationId xmlns:a16="http://schemas.microsoft.com/office/drawing/2014/main" id="{1C4476F7-301D-9346-83BE-0571EB67B830}"/>
                </a:ext>
              </a:extLst>
            </p:cNvPr>
            <p:cNvPicPr/>
            <p:nvPr/>
          </p:nvPicPr>
          <p:blipFill rotWithShape="1">
            <a:blip r:embed="rId3">
              <a:extLst>
                <a:ext uri="{28A0092B-C50C-407E-A947-70E740481C1C}">
                  <a14:useLocalDpi xmlns:a14="http://schemas.microsoft.com/office/drawing/2010/main" val="0"/>
                </a:ext>
              </a:extLst>
            </a:blip>
            <a:srcRect l="9478" t="1671" r="8704" b="6440"/>
            <a:stretch/>
          </p:blipFill>
          <p:spPr bwMode="auto">
            <a:xfrm>
              <a:off x="1117076" y="2715768"/>
              <a:ext cx="6701044" cy="3658257"/>
            </a:xfrm>
            <a:prstGeom prst="rect">
              <a:avLst/>
            </a:prstGeom>
            <a:noFill/>
          </p:spPr>
        </p:pic>
        <p:pic>
          <p:nvPicPr>
            <p:cNvPr id="19" name="Picture 18">
              <a:extLst>
                <a:ext uri="{FF2B5EF4-FFF2-40B4-BE49-F238E27FC236}">
                  <a16:creationId xmlns:a16="http://schemas.microsoft.com/office/drawing/2014/main" id="{ECEEF1AD-A699-8F40-874F-1579DF357036}"/>
                </a:ext>
              </a:extLst>
            </p:cNvPr>
            <p:cNvPicPr/>
            <p:nvPr/>
          </p:nvPicPr>
          <p:blipFill rotWithShape="1">
            <a:blip r:embed="rId3">
              <a:alphaModFix/>
              <a:extLst>
                <a:ext uri="{28A0092B-C50C-407E-A947-70E740481C1C}">
                  <a14:useLocalDpi xmlns:a14="http://schemas.microsoft.com/office/drawing/2010/main" val="0"/>
                </a:ext>
              </a:extLst>
            </a:blip>
            <a:srcRect l="750" t="1671" r="94958" b="16896"/>
            <a:stretch/>
          </p:blipFill>
          <p:spPr bwMode="auto">
            <a:xfrm>
              <a:off x="836208" y="2715769"/>
              <a:ext cx="351569" cy="3241972"/>
            </a:xfrm>
            <a:prstGeom prst="rect">
              <a:avLst/>
            </a:prstGeom>
            <a:noFill/>
          </p:spPr>
        </p:pic>
      </p:grpSp>
      <p:sp>
        <p:nvSpPr>
          <p:cNvPr id="21" name="TextBox 3">
            <a:extLst>
              <a:ext uri="{FF2B5EF4-FFF2-40B4-BE49-F238E27FC236}">
                <a16:creationId xmlns:a16="http://schemas.microsoft.com/office/drawing/2014/main" id="{7CAD869F-3418-5245-94B4-88E393DC25FD}"/>
              </a:ext>
            </a:extLst>
          </p:cNvPr>
          <p:cNvSpPr txBox="1">
            <a:spLocks noChangeArrowheads="1"/>
          </p:cNvSpPr>
          <p:nvPr/>
        </p:nvSpPr>
        <p:spPr bwMode="auto">
          <a:xfrm>
            <a:off x="495160" y="6416288"/>
            <a:ext cx="6050190" cy="51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b="1" i="1" dirty="0">
                <a:latin typeface="Arial" panose="020B0604020202020204" pitchFamily="34" charset="0"/>
              </a:rPr>
              <a:t>Monthly Energy Consumption (MWh) </a:t>
            </a:r>
          </a:p>
        </p:txBody>
      </p:sp>
      <p:grpSp>
        <p:nvGrpSpPr>
          <p:cNvPr id="29" name="Group 28">
            <a:extLst>
              <a:ext uri="{FF2B5EF4-FFF2-40B4-BE49-F238E27FC236}">
                <a16:creationId xmlns:a16="http://schemas.microsoft.com/office/drawing/2014/main" id="{E88AE1E4-299B-DA4A-A223-799B209F25BE}"/>
              </a:ext>
            </a:extLst>
          </p:cNvPr>
          <p:cNvGrpSpPr/>
          <p:nvPr/>
        </p:nvGrpSpPr>
        <p:grpSpPr>
          <a:xfrm>
            <a:off x="4819561" y="6446881"/>
            <a:ext cx="1151857" cy="262924"/>
            <a:chOff x="3746147" y="6446881"/>
            <a:chExt cx="1151857" cy="262924"/>
          </a:xfrm>
        </p:grpSpPr>
        <p:sp>
          <p:nvSpPr>
            <p:cNvPr id="24" name="Rectangle 23">
              <a:extLst>
                <a:ext uri="{FF2B5EF4-FFF2-40B4-BE49-F238E27FC236}">
                  <a16:creationId xmlns:a16="http://schemas.microsoft.com/office/drawing/2014/main" id="{B1B9F3F6-6A65-A749-AAF5-899A3A876EFA}"/>
                </a:ext>
              </a:extLst>
            </p:cNvPr>
            <p:cNvSpPr/>
            <p:nvPr/>
          </p:nvSpPr>
          <p:spPr>
            <a:xfrm>
              <a:off x="3746147" y="6446881"/>
              <a:ext cx="228600" cy="228600"/>
            </a:xfrm>
            <a:prstGeom prst="rect">
              <a:avLst/>
            </a:prstGeom>
            <a:solidFill>
              <a:srgbClr val="457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3">
              <a:extLst>
                <a:ext uri="{FF2B5EF4-FFF2-40B4-BE49-F238E27FC236}">
                  <a16:creationId xmlns:a16="http://schemas.microsoft.com/office/drawing/2014/main" id="{F163145A-B93B-EC4B-BF36-3E8BD30D1439}"/>
                </a:ext>
              </a:extLst>
            </p:cNvPr>
            <p:cNvSpPr txBox="1">
              <a:spLocks noChangeArrowheads="1"/>
            </p:cNvSpPr>
            <p:nvPr/>
          </p:nvSpPr>
          <p:spPr bwMode="auto">
            <a:xfrm>
              <a:off x="3972738" y="6448195"/>
              <a:ext cx="9252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i="1" dirty="0">
                  <a:latin typeface="Arial" panose="020B0604020202020204" pitchFamily="34" charset="0"/>
                </a:rPr>
                <a:t>actual</a:t>
              </a:r>
            </a:p>
          </p:txBody>
        </p:sp>
      </p:grpSp>
      <p:grpSp>
        <p:nvGrpSpPr>
          <p:cNvPr id="28" name="Group 27">
            <a:extLst>
              <a:ext uri="{FF2B5EF4-FFF2-40B4-BE49-F238E27FC236}">
                <a16:creationId xmlns:a16="http://schemas.microsoft.com/office/drawing/2014/main" id="{37FB470A-91BA-EC4C-9402-6CFFF6F852AC}"/>
              </a:ext>
            </a:extLst>
          </p:cNvPr>
          <p:cNvGrpSpPr/>
          <p:nvPr/>
        </p:nvGrpSpPr>
        <p:grpSpPr>
          <a:xfrm>
            <a:off x="5855510" y="6430376"/>
            <a:ext cx="1385564" cy="261610"/>
            <a:chOff x="5386378" y="6430376"/>
            <a:chExt cx="1385564" cy="261610"/>
          </a:xfrm>
        </p:grpSpPr>
        <p:sp>
          <p:nvSpPr>
            <p:cNvPr id="25" name="Rectangle 24">
              <a:extLst>
                <a:ext uri="{FF2B5EF4-FFF2-40B4-BE49-F238E27FC236}">
                  <a16:creationId xmlns:a16="http://schemas.microsoft.com/office/drawing/2014/main" id="{7759070B-E427-C842-ADBE-EA54C139A8A6}"/>
                </a:ext>
              </a:extLst>
            </p:cNvPr>
            <p:cNvSpPr/>
            <p:nvPr/>
          </p:nvSpPr>
          <p:spPr>
            <a:xfrm>
              <a:off x="5386378" y="6448656"/>
              <a:ext cx="228600" cy="228600"/>
            </a:xfrm>
            <a:prstGeom prst="rect">
              <a:avLst/>
            </a:prstGeom>
            <a:solidFill>
              <a:srgbClr val="B84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3">
              <a:extLst>
                <a:ext uri="{FF2B5EF4-FFF2-40B4-BE49-F238E27FC236}">
                  <a16:creationId xmlns:a16="http://schemas.microsoft.com/office/drawing/2014/main" id="{24215888-51BF-CE46-ABC0-FA77645CD055}"/>
                </a:ext>
              </a:extLst>
            </p:cNvPr>
            <p:cNvSpPr txBox="1">
              <a:spLocks noChangeArrowheads="1"/>
            </p:cNvSpPr>
            <p:nvPr/>
          </p:nvSpPr>
          <p:spPr bwMode="auto">
            <a:xfrm>
              <a:off x="5607588" y="6430376"/>
              <a:ext cx="11643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i="1" dirty="0" err="1">
                  <a:latin typeface="Arial" panose="020B0604020202020204" pitchFamily="34" charset="0"/>
                </a:rPr>
                <a:t>Tas</a:t>
              </a:r>
              <a:r>
                <a:rPr lang="en-GB" altLang="en-US" sz="1100" i="1" dirty="0">
                  <a:latin typeface="Arial" panose="020B0604020202020204" pitchFamily="34" charset="0"/>
                </a:rPr>
                <a:t> simulation</a:t>
              </a:r>
            </a:p>
          </p:txBody>
        </p:sp>
      </p:grpSp>
    </p:spTree>
    <p:extLst>
      <p:ext uri="{BB962C8B-B14F-4D97-AF65-F5344CB8AC3E}">
        <p14:creationId xmlns:p14="http://schemas.microsoft.com/office/powerpoint/2010/main" val="1586778443"/>
      </p:ext>
    </p:extLst>
  </p:cSld>
  <p:clrMapOvr>
    <a:masterClrMapping/>
  </p:clrMapOvr>
</p:sld>
</file>

<file path=ppt/theme/theme1.xml><?xml version="1.0" encoding="utf-8"?>
<a:theme xmlns:a="http://schemas.openxmlformats.org/drawingml/2006/main" name="EDS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4071</TotalTime>
  <Words>1208</Words>
  <Application>Microsoft Macintosh PowerPoint</Application>
  <PresentationFormat>Widescreen</PresentationFormat>
  <Paragraphs>169</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EDSL</vt:lpstr>
      <vt:lpstr>PowerPoint Presentation</vt:lpstr>
      <vt:lpstr>PowerPoint Presentation</vt:lpstr>
      <vt:lpstr>PowerPoint Presentation</vt:lpstr>
      <vt:lpstr>PowerPoint Presentation</vt:lpstr>
      <vt:lpstr>PowerPoint Presentation</vt:lpstr>
      <vt:lpstr>Building Operations</vt:lpstr>
      <vt:lpstr>Plant Room Model</vt:lpstr>
      <vt:lpstr>Office Airside Model</vt:lpstr>
      <vt:lpstr>Overall Simulated Performance</vt:lpstr>
      <vt:lpstr>PowerPoint Presentation</vt:lpstr>
      <vt:lpstr>Detailed Simulated Performance</vt:lpstr>
      <vt:lpstr>Detailed Simulated Performance</vt:lpstr>
      <vt:lpstr>Detailed Simulated Performance</vt:lpstr>
      <vt:lpstr>PowerPoint Presentation</vt:lpstr>
      <vt:lpstr>Additional Performance Improvements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Brannon</dc:creator>
  <cp:lastModifiedBy>Robert Yori</cp:lastModifiedBy>
  <cp:revision>214</cp:revision>
  <dcterms:created xsi:type="dcterms:W3CDTF">2017-04-28T15:37:46Z</dcterms:created>
  <dcterms:modified xsi:type="dcterms:W3CDTF">2019-02-21T22:03:32Z</dcterms:modified>
</cp:coreProperties>
</file>