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14"/>
  </p:notesMasterIdLst>
  <p:sldIdLst>
    <p:sldId id="342" r:id="rId2"/>
    <p:sldId id="366" r:id="rId3"/>
    <p:sldId id="367" r:id="rId4"/>
    <p:sldId id="370" r:id="rId5"/>
    <p:sldId id="371" r:id="rId6"/>
    <p:sldId id="383" r:id="rId7"/>
    <p:sldId id="375" r:id="rId8"/>
    <p:sldId id="376" r:id="rId9"/>
    <p:sldId id="377" r:id="rId10"/>
    <p:sldId id="378" r:id="rId11"/>
    <p:sldId id="382" r:id="rId12"/>
    <p:sldId id="3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1DF"/>
    <a:srgbClr val="767B7F"/>
    <a:srgbClr val="818284"/>
    <a:srgbClr val="CDCDCD"/>
    <a:srgbClr val="6F7573"/>
    <a:srgbClr val="E4E4E3"/>
    <a:srgbClr val="ED1B24"/>
    <a:srgbClr val="818286"/>
    <a:srgbClr val="00ADEF"/>
    <a:srgbClr val="75B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4" autoAdjust="0"/>
    <p:restoredTop sz="96405" autoAdjust="0"/>
  </p:normalViewPr>
  <p:slideViewPr>
    <p:cSldViewPr snapToGrid="0">
      <p:cViewPr varScale="1">
        <p:scale>
          <a:sx n="109" d="100"/>
          <a:sy n="109" d="100"/>
        </p:scale>
        <p:origin x="208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Annual Cost (£)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6A1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88-994D-85EF-21967823ED9D}"/>
              </c:ext>
            </c:extLst>
          </c:dPt>
          <c:dPt>
            <c:idx val="1"/>
            <c:invertIfNegative val="0"/>
            <c:bubble3D val="0"/>
            <c:spPr>
              <a:solidFill>
                <a:srgbClr val="16A1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8-994D-85EF-21967823ED9D}"/>
              </c:ext>
            </c:extLst>
          </c:dPt>
          <c:dPt>
            <c:idx val="2"/>
            <c:invertIfNegative val="0"/>
            <c:bubble3D val="0"/>
            <c:spPr>
              <a:solidFill>
                <a:srgbClr val="16A1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F88-994D-85EF-21967823ED9D}"/>
              </c:ext>
            </c:extLst>
          </c:dPt>
          <c:cat>
            <c:strRef>
              <c:f>Sheet1!$D$4:$D$6</c:f>
              <c:strCache>
                <c:ptCount val="3"/>
                <c:pt idx="0">
                  <c:v>Measured (2006)</c:v>
                </c:pt>
                <c:pt idx="1">
                  <c:v>Simulated (2006)</c:v>
                </c:pt>
                <c:pt idx="2">
                  <c:v>Simulated (2011)</c:v>
                </c:pt>
              </c:strCache>
            </c:strRef>
          </c:cat>
          <c:val>
            <c:numRef>
              <c:f>Sheet1!$E$4:$E$6</c:f>
              <c:numCache>
                <c:formatCode>#,##0</c:formatCode>
                <c:ptCount val="3"/>
                <c:pt idx="0">
                  <c:v>3277</c:v>
                </c:pt>
                <c:pt idx="1">
                  <c:v>2982</c:v>
                </c:pt>
                <c:pt idx="2">
                  <c:v>1947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3-4B1B-A027-67EBFD24E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925224"/>
        <c:axId val="613924240"/>
      </c:barChart>
      <c:catAx>
        <c:axId val="61392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24240"/>
        <c:crosses val="autoZero"/>
        <c:auto val="1"/>
        <c:lblAlgn val="ctr"/>
        <c:lblOffset val="100"/>
        <c:noMultiLvlLbl val="0"/>
      </c:catAx>
      <c:valAx>
        <c:axId val="61392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25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3CC2-10E3-47F3-8E0C-8344B1F56752}" type="datetimeFigureOut">
              <a:rPr lang="en-US" smtClean="0"/>
              <a:t>8/23/18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8061-E83F-44E6-80AE-B217B65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D8061-E83F-44E6-80AE-B217B65F1A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D8061-E83F-44E6-80AE-B217B65F1A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0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D8061-E83F-44E6-80AE-B217B65F1A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1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95F60C-BC5D-4D49-BCDC-4121E236B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835070"/>
            <a:ext cx="11795760" cy="311719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768905-1FC1-3D4E-B854-4CD23F331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050" y="4873096"/>
            <a:ext cx="10121900" cy="1246257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4400" b="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Shape 66">
            <a:extLst>
              <a:ext uri="{FF2B5EF4-FFF2-40B4-BE49-F238E27FC236}">
                <a16:creationId xmlns:a16="http://schemas.microsoft.com/office/drawing/2014/main" id="{A8498160-9FC8-A749-8DBB-1B99CF66B759}"/>
              </a:ext>
            </a:extLst>
          </p:cNvPr>
          <p:cNvSpPr txBox="1">
            <a:spLocks/>
          </p:cNvSpPr>
          <p:nvPr userDrawn="1"/>
        </p:nvSpPr>
        <p:spPr>
          <a:xfrm>
            <a:off x="456925" y="3945451"/>
            <a:ext cx="11278149" cy="6392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ct val="110000"/>
            </a:pPr>
            <a:r>
              <a:rPr lang="en-GB" sz="2400" spc="200" dirty="0">
                <a:solidFill>
                  <a:srgbClr val="6F7573"/>
                </a:solidFill>
                <a:latin typeface="Century Gothic" panose="020B0502020202020204" pitchFamily="34" charset="0"/>
                <a:cs typeface="Damascus" pitchFamily="2" charset="-78"/>
              </a:rPr>
              <a:t>FAST  AND  ROBUST  BUILDING  SIMULATION  SOFTWARE</a:t>
            </a:r>
            <a:endParaRPr lang="en" sz="2400" spc="200" dirty="0">
              <a:solidFill>
                <a:srgbClr val="6F7573"/>
              </a:solidFill>
              <a:latin typeface="Century Gothic" panose="020B0502020202020204" pitchFamily="34" charset="0"/>
              <a:cs typeface="Damasc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Subtitl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8FE1D98-6AA3-724D-B188-D376F8599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837A5-C18D-ED42-8A04-D64188780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Subtitle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2F329DB-FE75-FE49-808A-26FC1315E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9DC9E-E4C3-0740-A5CA-7C3850684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Subtitle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C8C4AC8-C63D-8341-B154-E933463B21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B44F2B-A050-634F-9B13-758AE9C07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D1994-1605-0B4B-8F36-9DECBFA05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9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32AC4-B07D-0045-B57A-72EF54796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0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25FE6-5B8E-0343-974F-C52BAE4EF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C8C4AC8-C63D-8341-B154-E933463B21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34A9B-1707-4A4A-B633-C9280CD23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3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C8C4AC8-C63D-8341-B154-E933463B2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8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">
            <a:extLst>
              <a:ext uri="{FF2B5EF4-FFF2-40B4-BE49-F238E27FC236}">
                <a16:creationId xmlns:a16="http://schemas.microsoft.com/office/drawing/2014/main" id="{57F0060D-64AF-2341-9DCB-592C72E3FC49}"/>
              </a:ext>
            </a:extLst>
          </p:cNvPr>
          <p:cNvSpPr txBox="1">
            <a:spLocks/>
          </p:cNvSpPr>
          <p:nvPr userDrawn="1"/>
        </p:nvSpPr>
        <p:spPr>
          <a:xfrm>
            <a:off x="456925" y="3945451"/>
            <a:ext cx="11278149" cy="6392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ct val="110000"/>
            </a:pPr>
            <a:r>
              <a:rPr lang="en-GB" sz="2400" spc="200" dirty="0">
                <a:solidFill>
                  <a:srgbClr val="6F7573"/>
                </a:solidFill>
                <a:latin typeface="Century Gothic" panose="020B0502020202020204" pitchFamily="34" charset="0"/>
                <a:cs typeface="Damascus" pitchFamily="2" charset="-78"/>
              </a:rPr>
              <a:t>FAST  AND  ROBUST  BUILDING  SIMULATION  SOFTWARE</a:t>
            </a:r>
            <a:endParaRPr lang="en" sz="2400" spc="200" dirty="0">
              <a:solidFill>
                <a:srgbClr val="6F7573"/>
              </a:solidFill>
              <a:latin typeface="Century Gothic" panose="020B0502020202020204" pitchFamily="34" charset="0"/>
              <a:cs typeface="Damascus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BA503-3A7D-5446-8D4C-8EF33E547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835070"/>
            <a:ext cx="11795760" cy="3117198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4333E57-CFFA-3E49-B8EB-45287E6226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050" y="4873096"/>
            <a:ext cx="10121900" cy="1246257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4400" b="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84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">
            <a:extLst>
              <a:ext uri="{FF2B5EF4-FFF2-40B4-BE49-F238E27FC236}">
                <a16:creationId xmlns:a16="http://schemas.microsoft.com/office/drawing/2014/main" id="{35CF97D8-CCE9-5343-9C31-F2946F58F192}"/>
              </a:ext>
            </a:extLst>
          </p:cNvPr>
          <p:cNvSpPr txBox="1">
            <a:spLocks/>
          </p:cNvSpPr>
          <p:nvPr userDrawn="1"/>
        </p:nvSpPr>
        <p:spPr>
          <a:xfrm>
            <a:off x="456925" y="3945451"/>
            <a:ext cx="11278149" cy="6392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ct val="110000"/>
            </a:pPr>
            <a:r>
              <a:rPr lang="en-GB" sz="2400" spc="200" baseline="0" dirty="0">
                <a:solidFill>
                  <a:srgbClr val="E4E4E3"/>
                </a:solidFill>
                <a:latin typeface="Century Gothic" panose="020B0502020202020204" pitchFamily="34" charset="0"/>
                <a:cs typeface="Damascus" pitchFamily="2" charset="-78"/>
              </a:rPr>
              <a:t>FAST  AND  ROBUST  BUILDING  SIMULATION  SOFTWARE</a:t>
            </a:r>
            <a:endParaRPr lang="en" sz="2400" spc="200" baseline="0" dirty="0">
              <a:solidFill>
                <a:srgbClr val="E4E4E3"/>
              </a:solidFill>
              <a:latin typeface="Century Gothic" panose="020B0502020202020204" pitchFamily="34" charset="0"/>
              <a:cs typeface="Damascus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0FAD7-2599-7643-B352-252F3DEA2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835070"/>
            <a:ext cx="11795760" cy="3117198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C79E147-2E90-CA4E-BB05-63B4875518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050" y="4873096"/>
            <a:ext cx="10121900" cy="1246257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4400" b="0" i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9618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9B5A36-C8C0-B04F-A814-2FC10AC570EA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DCB0CB-8517-6D40-B687-788508797468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EA24E1-EEDE-744B-AD21-470B0F517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68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5C826D-1D97-774F-8201-EBA91F456758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655C2E-C781-9A4D-B7CF-F2A322F14E57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F697D4-5B54-2A4E-88FC-387943C0C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70B319-CFBD-E546-9D41-D4DA4338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16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der - red band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4592E8-48CC-2345-A0CC-6EF640F9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96BFC4-2280-C44B-BEED-1A6C2AB32270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679083-1851-3547-A3CC-54F890BE05EA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28C14B-AFC2-5F41-9A26-C478851232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142D27B-4CE5-F746-B67F-52FDCFB1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no title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65F92-8C5B-6141-8F19-4639696B7070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DDD251-2D7C-9E4D-B328-9314BFEF9746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737EBB-6218-C045-A6A3-260E577783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05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title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F75136-436C-BF4F-9F17-FC7AEB3AD3B3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61A6CB-E80D-474F-A13A-1344058FE18E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2C6132-E74F-5249-B37A-2DE633E613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70B319-CFBD-E546-9D41-D4DA4338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41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title subtitle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4592E8-48CC-2345-A0CC-6EF640F9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6256D8-0286-E04C-BD13-D30ED2613583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FD44F2-E901-2F46-AE72-853DA1E3441A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030F19-40C5-AD40-9D21-D19A010EA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142D27B-4CE5-F746-B67F-52FDCFB1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01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4C0CF3A-630E-BE4C-85D6-8AD519AF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E4458-C863-454B-8D60-FE3AD65B3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26935-0618-A24D-8356-6AB0D46F7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75" r:id="rId4"/>
    <p:sldLayoutId id="2147483671" r:id="rId5"/>
    <p:sldLayoutId id="2147483665" r:id="rId6"/>
    <p:sldLayoutId id="2147483678" r:id="rId7"/>
    <p:sldLayoutId id="2147483676" r:id="rId8"/>
    <p:sldLayoutId id="2147483677" r:id="rId9"/>
    <p:sldLayoutId id="2147483682" r:id="rId10"/>
    <p:sldLayoutId id="2147483683" r:id="rId11"/>
    <p:sldLayoutId id="2147483684" r:id="rId12"/>
    <p:sldLayoutId id="2147483672" r:id="rId13"/>
    <p:sldLayoutId id="2147483680" r:id="rId14"/>
    <p:sldLayoutId id="2147483681" r:id="rId15"/>
    <p:sldLayoutId id="2147483679" r:id="rId16"/>
    <p:sldLayoutId id="2147483673" r:id="rId17"/>
    <p:sldLayoutId id="214748367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E054-71C5-5B4F-8E43-E0A6C7851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050" y="4791456"/>
            <a:ext cx="10121900" cy="1246257"/>
          </a:xfrm>
        </p:spPr>
        <p:txBody>
          <a:bodyPr/>
          <a:lstStyle/>
          <a:p>
            <a:r>
              <a:rPr lang="en-US" dirty="0"/>
              <a:t>Equipment Efficiency Analysis</a:t>
            </a:r>
          </a:p>
          <a:p>
            <a:r>
              <a:rPr lang="en-US" dirty="0"/>
              <a:t>Chelmsford, UK</a:t>
            </a:r>
          </a:p>
        </p:txBody>
      </p:sp>
    </p:spTree>
    <p:extLst>
      <p:ext uri="{BB962C8B-B14F-4D97-AF65-F5344CB8AC3E}">
        <p14:creationId xmlns:p14="http://schemas.microsoft.com/office/powerpoint/2010/main" val="37249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3BDB-1857-D741-BE09-474EAB07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4" y="2070100"/>
            <a:ext cx="5644846" cy="450282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5CD7BC-2B5F-2D48-A65B-84BEA43AFF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Mitsubishi </a:t>
            </a:r>
            <a:r>
              <a:rPr lang="en-US" dirty="0" err="1"/>
              <a:t>Lossnay</a:t>
            </a:r>
            <a:r>
              <a:rPr lang="en-US" dirty="0"/>
              <a:t> Heat Recovery:</a:t>
            </a:r>
          </a:p>
          <a:p>
            <a:r>
              <a:rPr lang="en-US" dirty="0"/>
              <a:t>Usage Hours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E6ED64-4C23-674D-8A87-85B00F071BD7}"/>
              </a:ext>
            </a:extLst>
          </p:cNvPr>
          <p:cNvGrpSpPr/>
          <p:nvPr/>
        </p:nvGrpSpPr>
        <p:grpSpPr>
          <a:xfrm>
            <a:off x="6375400" y="1467644"/>
            <a:ext cx="4663267" cy="5298371"/>
            <a:chOff x="7538558" y="1469426"/>
            <a:chExt cx="4147809" cy="4712711"/>
          </a:xfrm>
        </p:grpSpPr>
        <p:pic>
          <p:nvPicPr>
            <p:cNvPr id="7" name="Content Placeholder 5">
              <a:extLst>
                <a:ext uri="{FF2B5EF4-FFF2-40B4-BE49-F238E27FC236}">
                  <a16:creationId xmlns:a16="http://schemas.microsoft.com/office/drawing/2014/main" id="{56C1D226-5162-DE45-A304-98977C355159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8558" y="1469426"/>
              <a:ext cx="4139600" cy="2269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85CBB2-2A6F-7947-BA18-76CE1E852F8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5766" y="3874054"/>
              <a:ext cx="4140601" cy="230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8742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375B1B-E22E-A645-BDF3-4ED311649E47}"/>
              </a:ext>
            </a:extLst>
          </p:cNvPr>
          <p:cNvSpPr txBox="1">
            <a:spLocks/>
          </p:cNvSpPr>
          <p:nvPr/>
        </p:nvSpPr>
        <p:spPr>
          <a:xfrm>
            <a:off x="6453963" y="2791176"/>
            <a:ext cx="4994086" cy="28575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kern="0" noProof="0" dirty="0">
                <a:solidFill>
                  <a:srgbClr val="2F3D44"/>
                </a:solidFill>
                <a:latin typeface="+mn-lt"/>
                <a:ea typeface="+mn-ea"/>
              </a:rPr>
              <a:t>Measured Consumption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F3D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0585CD-7BB2-7E46-83AD-5D7682A8D9C1}"/>
              </a:ext>
            </a:extLst>
          </p:cNvPr>
          <p:cNvSpPr txBox="1">
            <a:spLocks/>
          </p:cNvSpPr>
          <p:nvPr/>
        </p:nvSpPr>
        <p:spPr>
          <a:xfrm>
            <a:off x="403029" y="2791176"/>
            <a:ext cx="4994086" cy="28575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kern="0" noProof="0" dirty="0">
                <a:solidFill>
                  <a:srgbClr val="2F3D44"/>
                </a:solidFill>
                <a:latin typeface="+mn-lt"/>
                <a:ea typeface="+mn-ea"/>
              </a:rPr>
              <a:t>Simulated Consumption (installed equipment)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268A52-FCDE-3E45-B4D5-7FB07AFFD057}"/>
              </a:ext>
            </a:extLst>
          </p:cNvPr>
          <p:cNvGrpSpPr/>
          <p:nvPr/>
        </p:nvGrpSpPr>
        <p:grpSpPr>
          <a:xfrm>
            <a:off x="9958847" y="979429"/>
            <a:ext cx="1730109" cy="1965737"/>
            <a:chOff x="7538558" y="1469426"/>
            <a:chExt cx="4147809" cy="4712711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9308B28B-3F4B-4142-BBB7-0AE44FBF5EFE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8558" y="1469426"/>
              <a:ext cx="4139600" cy="2269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6F82C1-9512-C441-945D-04C7A232049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5766" y="3874054"/>
              <a:ext cx="4140601" cy="230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99CC443-A4DC-8243-B7DC-EDA13AD29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3727" r="9919" b="2132"/>
          <a:stretch/>
        </p:blipFill>
        <p:spPr>
          <a:xfrm>
            <a:off x="403029" y="3130550"/>
            <a:ext cx="5427885" cy="3644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BA77FD-53CE-704A-93F0-2981FB08B5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4289" r="9242" b="2003"/>
          <a:stretch/>
        </p:blipFill>
        <p:spPr>
          <a:xfrm>
            <a:off x="6325167" y="3125402"/>
            <a:ext cx="5363789" cy="36500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AE8B5A-6922-8B44-84E6-84A06F045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50" y="979429"/>
            <a:ext cx="1029188" cy="170656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19881B8-A2A6-6C4B-9F88-275AE2F4B608}"/>
              </a:ext>
            </a:extLst>
          </p:cNvPr>
          <p:cNvSpPr txBox="1">
            <a:spLocks/>
          </p:cNvSpPr>
          <p:nvPr/>
        </p:nvSpPr>
        <p:spPr>
          <a:xfrm>
            <a:off x="217708" y="941832"/>
            <a:ext cx="6414585" cy="5231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HVAC System Consumption Comparison:</a:t>
            </a:r>
          </a:p>
          <a:p>
            <a:r>
              <a:rPr lang="en-US" dirty="0"/>
              <a:t>2006 Equipment</a:t>
            </a:r>
          </a:p>
        </p:txBody>
      </p:sp>
    </p:spTree>
    <p:extLst>
      <p:ext uri="{BB962C8B-B14F-4D97-AF65-F5344CB8AC3E}">
        <p14:creationId xmlns:p14="http://schemas.microsoft.com/office/powerpoint/2010/main" val="309667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D147B8-3CD2-B747-9D46-42519D39A1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Summary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D215-1F74-DD47-9F91-4044DE4EAE5F}"/>
              </a:ext>
            </a:extLst>
          </p:cNvPr>
          <p:cNvSpPr txBox="1">
            <a:spLocks/>
          </p:cNvSpPr>
          <p:nvPr/>
        </p:nvSpPr>
        <p:spPr>
          <a:xfrm>
            <a:off x="500034" y="1285860"/>
            <a:ext cx="6858048" cy="1214446"/>
          </a:xfrm>
          <a:prstGeom prst="rect">
            <a:avLst/>
          </a:prstGeom>
        </p:spPr>
        <p:txBody>
          <a:bodyPr vert="horz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975B07-740F-504D-867D-C98D1C9A4FCC}"/>
              </a:ext>
            </a:extLst>
          </p:cNvPr>
          <p:cNvSpPr txBox="1">
            <a:spLocks/>
          </p:cNvSpPr>
          <p:nvPr/>
        </p:nvSpPr>
        <p:spPr>
          <a:xfrm>
            <a:off x="500033" y="1467644"/>
            <a:ext cx="6744895" cy="917864"/>
          </a:xfrm>
          <a:prstGeom prst="rect">
            <a:avLst/>
          </a:prstGeom>
        </p:spPr>
        <p:txBody>
          <a:bodyPr vert="horz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b="1" kern="0" noProof="0" dirty="0">
                <a:solidFill>
                  <a:srgbClr val="2F3D44"/>
                </a:solidFill>
                <a:latin typeface="+mn-lt"/>
                <a:ea typeface="+mn-ea"/>
              </a:rPr>
              <a:t>Summary: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800" kern="0" noProof="0" dirty="0">
                <a:solidFill>
                  <a:srgbClr val="2F3D44"/>
                </a:solidFill>
                <a:latin typeface="+mn-lt"/>
                <a:ea typeface="+mn-ea"/>
              </a:rPr>
              <a:t>The 2011 equipment shows a 34.6% improvement on simulation of the installed 2006 equipment.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415D25-8F53-E14B-BD6C-25AD05DFA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56594"/>
              </p:ext>
            </p:extLst>
          </p:nvPr>
        </p:nvGraphicFramePr>
        <p:xfrm>
          <a:off x="740097" y="2613592"/>
          <a:ext cx="6377922" cy="1773092"/>
        </p:xfrm>
        <a:graphic>
          <a:graphicData uri="http://schemas.openxmlformats.org/drawingml/2006/table">
            <a:tbl>
              <a:tblPr/>
              <a:tblGrid>
                <a:gridCol w="170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Annual Consumption (kWh)</a:t>
                      </a:r>
                      <a:endParaRPr lang="en-GB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Annual Cost (£)</a:t>
                      </a:r>
                      <a:endParaRPr lang="en-GB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Improvement (%)</a:t>
                      </a:r>
                      <a:endParaRPr lang="en-GB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Installed Equipment: Measured (2006)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46,821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3,277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Installed Equipment:  Simulated (2006)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42,494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2,982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Replacement Equipment: Simulated (2011)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27,810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1,947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34.6%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791040-2BB4-204D-8B6F-70EAB4576263}"/>
              </a:ext>
            </a:extLst>
          </p:cNvPr>
          <p:cNvSpPr txBox="1">
            <a:spLocks/>
          </p:cNvSpPr>
          <p:nvPr/>
        </p:nvSpPr>
        <p:spPr>
          <a:xfrm>
            <a:off x="500034" y="4692229"/>
            <a:ext cx="7150832" cy="1934128"/>
          </a:xfrm>
          <a:prstGeom prst="rect">
            <a:avLst/>
          </a:prstGeom>
        </p:spPr>
        <p:txBody>
          <a:bodyPr vert="horz"/>
          <a:lstStyle/>
          <a:p>
            <a:pPr>
              <a:spcBef>
                <a:spcPct val="20000"/>
              </a:spcBef>
            </a:pPr>
            <a:r>
              <a:rPr lang="en-GB" sz="2000" b="1" kern="0" dirty="0">
                <a:solidFill>
                  <a:srgbClr val="2F3D44"/>
                </a:solidFill>
                <a:latin typeface="+mn-lt"/>
                <a:ea typeface="+mn-ea"/>
              </a:rPr>
              <a:t>Conclusion:</a:t>
            </a:r>
          </a:p>
          <a:p>
            <a:pPr>
              <a:spcBef>
                <a:spcPct val="20000"/>
              </a:spcBef>
            </a:pPr>
            <a:r>
              <a:rPr lang="en-GB" sz="1800" kern="0" dirty="0">
                <a:solidFill>
                  <a:srgbClr val="2F3D44"/>
                </a:solidFill>
                <a:latin typeface="+mn-lt"/>
                <a:ea typeface="+mn-ea"/>
              </a:rPr>
              <a:t>Detailed simulation of building and plant leads to simulation consumption figures indicative of those seen in the real world application.</a:t>
            </a:r>
          </a:p>
          <a:p>
            <a:pPr>
              <a:spcBef>
                <a:spcPct val="20000"/>
              </a:spcBef>
            </a:pPr>
            <a:endParaRPr lang="en-GB" sz="1800" kern="0" dirty="0">
              <a:solidFill>
                <a:srgbClr val="2F3D44"/>
              </a:solidFill>
              <a:latin typeface="+mn-lt"/>
              <a:ea typeface="+mn-ea"/>
            </a:endParaRPr>
          </a:p>
          <a:p>
            <a:pPr lvl="0">
              <a:spcBef>
                <a:spcPct val="20000"/>
              </a:spcBef>
            </a:pPr>
            <a:r>
              <a:rPr lang="en-GB" sz="1800" dirty="0"/>
              <a:t>‘Good enough’ qualitative agreement between the predicted &amp; measured data to make sound future predictions</a:t>
            </a:r>
          </a:p>
          <a:p>
            <a:pPr lvl="0">
              <a:spcBef>
                <a:spcPct val="20000"/>
              </a:spcBef>
            </a:pPr>
            <a:endParaRPr lang="en-GB" sz="1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2C65EA5-2B1E-4763-91F0-F6393625C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38919"/>
              </p:ext>
            </p:extLst>
          </p:nvPr>
        </p:nvGraphicFramePr>
        <p:xfrm>
          <a:off x="8052391" y="1588224"/>
          <a:ext cx="3764472" cy="481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FC633B5-70D7-184B-8E23-CAEBC21D45EB}"/>
              </a:ext>
            </a:extLst>
          </p:cNvPr>
          <p:cNvSpPr/>
          <p:nvPr/>
        </p:nvSpPr>
        <p:spPr>
          <a:xfrm>
            <a:off x="5662245" y="3985846"/>
            <a:ext cx="1455773" cy="40083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0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LOGO SLIDE 2 - 4-3">
            <a:extLst>
              <a:ext uri="{FF2B5EF4-FFF2-40B4-BE49-F238E27FC236}">
                <a16:creationId xmlns:a16="http://schemas.microsoft.com/office/drawing/2014/main" id="{8BB136CB-6C4E-0745-A142-F3A02EC2A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7" b="5094"/>
          <a:stretch/>
        </p:blipFill>
        <p:spPr bwMode="auto">
          <a:xfrm>
            <a:off x="2254759" y="45975"/>
            <a:ext cx="1693847" cy="54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OfficePhoto.png">
            <a:extLst>
              <a:ext uri="{FF2B5EF4-FFF2-40B4-BE49-F238E27FC236}">
                <a16:creationId xmlns:a16="http://schemas.microsoft.com/office/drawing/2014/main" id="{0F316DD0-685C-0348-91A5-5BC6F969E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4283642"/>
            <a:ext cx="4631959" cy="2320358"/>
          </a:xfrm>
          <a:prstGeom prst="rect">
            <a:avLst/>
          </a:prstGeom>
        </p:spPr>
      </p:pic>
      <p:pic>
        <p:nvPicPr>
          <p:cNvPr id="5" name="Picture 4" descr="3DPerspectiveGeometry.png">
            <a:extLst>
              <a:ext uri="{FF2B5EF4-FFF2-40B4-BE49-F238E27FC236}">
                <a16:creationId xmlns:a16="http://schemas.microsoft.com/office/drawing/2014/main" id="{4BBFD52C-0EFA-5D41-A3B2-83259D75D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918" y="4024604"/>
            <a:ext cx="6659054" cy="25793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5B2306-21FC-6F4E-8BAF-3B8F555AAE6A}"/>
              </a:ext>
            </a:extLst>
          </p:cNvPr>
          <p:cNvSpPr txBox="1">
            <a:spLocks/>
          </p:cNvSpPr>
          <p:nvPr/>
        </p:nvSpPr>
        <p:spPr>
          <a:xfrm>
            <a:off x="488405" y="1759264"/>
            <a:ext cx="8229600" cy="504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Validation &amp; Prediction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061967-52C1-0B45-853E-E1264BB5BFB4}"/>
              </a:ext>
            </a:extLst>
          </p:cNvPr>
          <p:cNvSpPr txBox="1">
            <a:spLocks/>
          </p:cNvSpPr>
          <p:nvPr/>
        </p:nvSpPr>
        <p:spPr>
          <a:xfrm>
            <a:off x="467544" y="2263321"/>
            <a:ext cx="8229600" cy="16206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UK Chelmsford Office Validation Study</a:t>
            </a:r>
          </a:p>
          <a:p>
            <a:r>
              <a:rPr lang="en-GB" sz="1800" dirty="0"/>
              <a:t>Currently using equipment installed in 2006</a:t>
            </a:r>
          </a:p>
          <a:p>
            <a:r>
              <a:rPr lang="en-GB" sz="1800" dirty="0"/>
              <a:t>Performance Comparison with 2011 Equipment</a:t>
            </a:r>
          </a:p>
          <a:p>
            <a:r>
              <a:rPr lang="en-GB" sz="1800" dirty="0"/>
              <a:t>City Multi R2 system vs a </a:t>
            </a:r>
            <a:r>
              <a:rPr lang="en-GB" sz="1800" dirty="0" err="1"/>
              <a:t>fancoil</a:t>
            </a:r>
            <a:r>
              <a:rPr lang="en-GB" sz="1800" dirty="0"/>
              <a:t> system with heat recovery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B4184F-BACD-D84E-A791-EF0BAE513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Green BIM &amp; Sustainable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8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3DAA1-F32B-D04C-992C-E1D2E4B5DC74}"/>
              </a:ext>
            </a:extLst>
          </p:cNvPr>
          <p:cNvSpPr txBox="1">
            <a:spLocks/>
          </p:cNvSpPr>
          <p:nvPr/>
        </p:nvSpPr>
        <p:spPr>
          <a:xfrm>
            <a:off x="457200" y="2259625"/>
            <a:ext cx="7329510" cy="2024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Purpose built office</a:t>
            </a:r>
          </a:p>
          <a:p>
            <a:r>
              <a:rPr lang="en-GB" sz="1800" dirty="0"/>
              <a:t>5 City Multi R2 Outdoor units and 25 indoor units</a:t>
            </a:r>
          </a:p>
          <a:p>
            <a:r>
              <a:rPr lang="en-GB" sz="1800" dirty="0"/>
              <a:t>2 </a:t>
            </a:r>
            <a:r>
              <a:rPr lang="en-GB" sz="1800" dirty="0" err="1"/>
              <a:t>Lossnay</a:t>
            </a:r>
            <a:r>
              <a:rPr lang="en-GB" sz="1800" dirty="0"/>
              <a:t> heat recovery units providing fresh air</a:t>
            </a:r>
          </a:p>
          <a:p>
            <a:r>
              <a:rPr lang="en-GB" sz="1800" dirty="0"/>
              <a:t>Monitored consumption data for an annual period</a:t>
            </a:r>
          </a:p>
        </p:txBody>
      </p:sp>
      <p:pic>
        <p:nvPicPr>
          <p:cNvPr id="4" name="Picture 3" descr="OfficePhoto.png">
            <a:extLst>
              <a:ext uri="{FF2B5EF4-FFF2-40B4-BE49-F238E27FC236}">
                <a16:creationId xmlns:a16="http://schemas.microsoft.com/office/drawing/2014/main" id="{1C345FA7-862F-024C-B502-E8B70842D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9" y="4283642"/>
            <a:ext cx="4631959" cy="2320358"/>
          </a:xfrm>
          <a:prstGeom prst="rect">
            <a:avLst/>
          </a:prstGeom>
        </p:spPr>
      </p:pic>
      <p:pic>
        <p:nvPicPr>
          <p:cNvPr id="5" name="Picture 4" descr="3DPerspectiveGeometry.png">
            <a:extLst>
              <a:ext uri="{FF2B5EF4-FFF2-40B4-BE49-F238E27FC236}">
                <a16:creationId xmlns:a16="http://schemas.microsoft.com/office/drawing/2014/main" id="{FB661D2C-381E-A645-8AA1-39AD6A5B2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918" y="4024604"/>
            <a:ext cx="6659054" cy="25793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DD16E1-B5E9-434F-8251-BA6089A6880F}"/>
              </a:ext>
            </a:extLst>
          </p:cNvPr>
          <p:cNvSpPr txBox="1">
            <a:spLocks/>
          </p:cNvSpPr>
          <p:nvPr/>
        </p:nvSpPr>
        <p:spPr>
          <a:xfrm>
            <a:off x="488405" y="1761276"/>
            <a:ext cx="8229600" cy="62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Existing Building</a:t>
            </a:r>
          </a:p>
        </p:txBody>
      </p:sp>
      <p:pic>
        <p:nvPicPr>
          <p:cNvPr id="7" name="Picture 13" descr="LOGO SLIDE 2 - 4-3">
            <a:extLst>
              <a:ext uri="{FF2B5EF4-FFF2-40B4-BE49-F238E27FC236}">
                <a16:creationId xmlns:a16="http://schemas.microsoft.com/office/drawing/2014/main" id="{08F0C388-E562-6640-AFE1-7AF946B94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7" b="5094"/>
          <a:stretch/>
        </p:blipFill>
        <p:spPr bwMode="auto">
          <a:xfrm>
            <a:off x="2254759" y="45975"/>
            <a:ext cx="1693847" cy="54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D2B85-87CB-9F46-BFC7-2E51E5D73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Green BIM &amp; Sustainable Design</a:t>
            </a:r>
          </a:p>
        </p:txBody>
      </p:sp>
    </p:spTree>
    <p:extLst>
      <p:ext uri="{BB962C8B-B14F-4D97-AF65-F5344CB8AC3E}">
        <p14:creationId xmlns:p14="http://schemas.microsoft.com/office/powerpoint/2010/main" val="403062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E7C31A59-D452-FF48-83F3-1B141C7B8A4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69" y="1384767"/>
            <a:ext cx="8303266" cy="45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0DC21-E6C4-714F-882F-29E2E5706B5C}"/>
              </a:ext>
            </a:extLst>
          </p:cNvPr>
          <p:cNvSpPr txBox="1"/>
          <p:nvPr/>
        </p:nvSpPr>
        <p:spPr>
          <a:xfrm>
            <a:off x="9151096" y="1665848"/>
            <a:ext cx="2845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Ground Floor</a:t>
            </a:r>
            <a:r>
              <a:rPr lang="en-GB" dirty="0"/>
              <a:t> 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 Systems: Olive and Yellow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 Mitsubishi </a:t>
            </a:r>
            <a:r>
              <a:rPr lang="en-GB" dirty="0" err="1"/>
              <a:t>Lossnay</a:t>
            </a:r>
            <a:r>
              <a:rPr lang="en-GB" dirty="0"/>
              <a:t> Fresh Air Heat Recovery Unit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63DD5-659B-C34F-94F7-E15AA8BC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96" y="4662504"/>
            <a:ext cx="1029188" cy="170656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C6A029-BBD0-5242-9587-B35D38DF3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System Layout</a:t>
            </a:r>
          </a:p>
        </p:txBody>
      </p:sp>
    </p:spTree>
    <p:extLst>
      <p:ext uri="{BB962C8B-B14F-4D97-AF65-F5344CB8AC3E}">
        <p14:creationId xmlns:p14="http://schemas.microsoft.com/office/powerpoint/2010/main" val="271007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F5FBA5-E33E-D844-BA82-FF6DAE412E58}"/>
              </a:ext>
            </a:extLst>
          </p:cNvPr>
          <p:cNvSpPr txBox="1"/>
          <p:nvPr/>
        </p:nvSpPr>
        <p:spPr>
          <a:xfrm>
            <a:off x="9151096" y="1665848"/>
            <a:ext cx="2831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First Floor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 Systems: Magenta, Blue, Green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 Mitsubishi </a:t>
            </a:r>
            <a:r>
              <a:rPr lang="en-GB" dirty="0" err="1"/>
              <a:t>Lossnay</a:t>
            </a:r>
            <a:r>
              <a:rPr lang="en-GB" dirty="0"/>
              <a:t> Fresh Air Heat Recovery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A2B6E-FFCF-2946-9FE1-9F15994163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701" y="1383442"/>
            <a:ext cx="8305272" cy="462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5F193-F861-BD4D-92E3-B7661E57A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96" y="4662504"/>
            <a:ext cx="1029188" cy="170656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5DCC2D-5147-2D44-8D8F-59188A631A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System Layout</a:t>
            </a:r>
          </a:p>
        </p:txBody>
      </p:sp>
    </p:spTree>
    <p:extLst>
      <p:ext uri="{BB962C8B-B14F-4D97-AF65-F5344CB8AC3E}">
        <p14:creationId xmlns:p14="http://schemas.microsoft.com/office/powerpoint/2010/main" val="172456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5EC2F-0EEA-444D-8AF4-88582BAA1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Building Simulation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37D2F-0964-A841-AA8F-679510241A39}"/>
              </a:ext>
            </a:extLst>
          </p:cNvPr>
          <p:cNvSpPr txBox="1">
            <a:spLocks/>
          </p:cNvSpPr>
          <p:nvPr/>
        </p:nvSpPr>
        <p:spPr>
          <a:xfrm>
            <a:off x="457200" y="2063187"/>
            <a:ext cx="7329510" cy="3686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Weather Data (London)</a:t>
            </a:r>
          </a:p>
          <a:p>
            <a:r>
              <a:rPr lang="en-GB" sz="2400" dirty="0"/>
              <a:t>Calendar of occupation</a:t>
            </a:r>
          </a:p>
          <a:p>
            <a:r>
              <a:rPr lang="en-GB" sz="2400" dirty="0"/>
              <a:t>Internal Conditions</a:t>
            </a:r>
          </a:p>
          <a:p>
            <a:pPr lvl="1"/>
            <a:r>
              <a:rPr lang="en-GB" sz="2000" dirty="0"/>
              <a:t>Infiltration</a:t>
            </a:r>
          </a:p>
          <a:p>
            <a:pPr lvl="1"/>
            <a:r>
              <a:rPr lang="en-GB" sz="2000" dirty="0"/>
              <a:t>Occupancy Gain </a:t>
            </a:r>
          </a:p>
          <a:p>
            <a:pPr lvl="1"/>
            <a:r>
              <a:rPr lang="en-GB" sz="2000" dirty="0"/>
              <a:t>Equipment Gain </a:t>
            </a:r>
          </a:p>
          <a:p>
            <a:pPr lvl="1"/>
            <a:r>
              <a:rPr lang="en-GB" sz="2000" dirty="0"/>
              <a:t>Fresh Air Requirement</a:t>
            </a:r>
          </a:p>
          <a:p>
            <a:r>
              <a:rPr lang="en-GB" sz="2400" dirty="0"/>
              <a:t>Construction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FF254-B133-234C-BBAA-88211FBA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5" t="15852" r="12557" b="7305"/>
          <a:stretch/>
        </p:blipFill>
        <p:spPr>
          <a:xfrm>
            <a:off x="9191778" y="3906281"/>
            <a:ext cx="2608030" cy="2608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9C202B-6B54-5242-B18C-0D211C939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20" y="1206049"/>
            <a:ext cx="2608029" cy="2608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692F25-5A1A-614F-B9F7-256676210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776" y="1206046"/>
            <a:ext cx="2608031" cy="2608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9B08EB-14D8-AE48-A9EA-C5B24AD809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579" r="278" b="3555"/>
          <a:stretch/>
        </p:blipFill>
        <p:spPr>
          <a:xfrm>
            <a:off x="6500806" y="4190348"/>
            <a:ext cx="2611061" cy="20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1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F7E28B-E2EE-FE43-B64D-3A15535B8D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HVAC Simulation Inputs</a:t>
            </a:r>
          </a:p>
        </p:txBody>
      </p:sp>
      <p:pic>
        <p:nvPicPr>
          <p:cNvPr id="3" name="Content Placeholder 5" descr="GFAirSide.png">
            <a:extLst>
              <a:ext uri="{FF2B5EF4-FFF2-40B4-BE49-F238E27FC236}">
                <a16:creationId xmlns:a16="http://schemas.microsoft.com/office/drawing/2014/main" id="{12AB1CB9-9E57-C646-AF1C-D10A03EAAE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09" y="1144862"/>
            <a:ext cx="6426845" cy="247010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D367CC-4B8A-7744-A257-32CCADB1AC35}"/>
              </a:ext>
            </a:extLst>
          </p:cNvPr>
          <p:cNvSpPr txBox="1">
            <a:spLocks/>
          </p:cNvSpPr>
          <p:nvPr/>
        </p:nvSpPr>
        <p:spPr>
          <a:xfrm>
            <a:off x="1706046" y="2229508"/>
            <a:ext cx="3971924" cy="400039"/>
          </a:xfrm>
          <a:prstGeom prst="rect">
            <a:avLst/>
          </a:prstGeom>
        </p:spPr>
        <p:txBody>
          <a:bodyPr vert="horz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kern="0" dirty="0">
                <a:solidFill>
                  <a:srgbClr val="2F3D44"/>
                </a:solidFill>
                <a:latin typeface="+mn-lt"/>
                <a:ea typeface="+mn-ea"/>
              </a:rPr>
              <a:t>Air Side Schematic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F3D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7BA5BB-9D0D-244B-B8CD-71552ED777EF}"/>
              </a:ext>
            </a:extLst>
          </p:cNvPr>
          <p:cNvSpPr txBox="1">
            <a:spLocks/>
          </p:cNvSpPr>
          <p:nvPr/>
        </p:nvSpPr>
        <p:spPr>
          <a:xfrm>
            <a:off x="1706046" y="5028513"/>
            <a:ext cx="3971924" cy="400039"/>
          </a:xfrm>
          <a:prstGeom prst="rect">
            <a:avLst/>
          </a:prstGeom>
        </p:spPr>
        <p:txBody>
          <a:bodyPr vert="horz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kern="0" dirty="0">
                <a:solidFill>
                  <a:srgbClr val="2F3D44"/>
                </a:solidFill>
                <a:latin typeface="+mn-lt"/>
                <a:ea typeface="+mn-ea"/>
              </a:rPr>
              <a:t>Plant Side Schematic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F3D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YSystemPlantSide.png">
            <a:extLst>
              <a:ext uri="{FF2B5EF4-FFF2-40B4-BE49-F238E27FC236}">
                <a16:creationId xmlns:a16="http://schemas.microsoft.com/office/drawing/2014/main" id="{A40590BB-D79C-F547-8A3D-269F676305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77970" y="4585579"/>
            <a:ext cx="4322682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8AFCF4-EB0E-C34A-9AF9-C1DB80DA0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Manufacturer Data Import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2D22C-96BF-A74C-985F-12260412178C}"/>
              </a:ext>
            </a:extLst>
          </p:cNvPr>
          <p:cNvSpPr txBox="1">
            <a:spLocks/>
          </p:cNvSpPr>
          <p:nvPr/>
        </p:nvSpPr>
        <p:spPr>
          <a:xfrm>
            <a:off x="5169470" y="2237265"/>
            <a:ext cx="6505079" cy="3079013"/>
          </a:xfrm>
          <a:prstGeom prst="rect">
            <a:avLst/>
          </a:prstGeom>
        </p:spPr>
        <p:txBody>
          <a:bodyPr vert="horz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kern="0" dirty="0">
                <a:solidFill>
                  <a:srgbClr val="2F3D44"/>
                </a:solidFill>
                <a:latin typeface="+mn-lt"/>
                <a:ea typeface="+mn-ea"/>
              </a:rPr>
              <a:t>Dedicated import function brings manufacturer data into </a:t>
            </a:r>
            <a:r>
              <a:rPr lang="en-GB" kern="0" dirty="0" err="1">
                <a:solidFill>
                  <a:srgbClr val="2F3D44"/>
                </a:solidFill>
                <a:latin typeface="+mn-lt"/>
                <a:ea typeface="+mn-ea"/>
              </a:rPr>
              <a:t>Tas</a:t>
            </a:r>
            <a:endParaRPr lang="en-GB" kern="0" dirty="0">
              <a:solidFill>
                <a:srgbClr val="2F3D44"/>
              </a:solidFill>
              <a:latin typeface="+mn-lt"/>
              <a:ea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kern="0" dirty="0">
              <a:solidFill>
                <a:srgbClr val="2F3D44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kern="0" dirty="0" err="1">
                <a:solidFill>
                  <a:srgbClr val="2F3D44"/>
                </a:solidFill>
              </a:rPr>
              <a:t>Tas</a:t>
            </a:r>
            <a:r>
              <a:rPr lang="en-GB" kern="0" dirty="0">
                <a:solidFill>
                  <a:srgbClr val="2F3D44"/>
                </a:solidFill>
              </a:rPr>
              <a:t> matches sized systems components to manufacturer-specific equipment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kern="0" dirty="0">
              <a:solidFill>
                <a:srgbClr val="2F3D44"/>
              </a:solidFill>
              <a:latin typeface="+mn-lt"/>
              <a:ea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kern="0" dirty="0">
                <a:solidFill>
                  <a:srgbClr val="2F3D44"/>
                </a:solidFill>
              </a:rPr>
              <a:t>E</a:t>
            </a:r>
            <a:r>
              <a:rPr lang="en-GB" kern="0" dirty="0">
                <a:solidFill>
                  <a:srgbClr val="2F3D44"/>
                </a:solidFill>
                <a:latin typeface="+mn-lt"/>
                <a:ea typeface="+mn-ea"/>
              </a:rPr>
              <a:t>xchanges system component data with manufacturer-level detail for accurate simulation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kern="0" dirty="0">
                <a:solidFill>
                  <a:srgbClr val="2F3D44"/>
                </a:solidFill>
                <a:latin typeface="+mn-lt"/>
                <a:ea typeface="+mn-ea"/>
              </a:rPr>
              <a:t> </a:t>
            </a:r>
          </a:p>
        </p:txBody>
      </p:sp>
      <p:pic>
        <p:nvPicPr>
          <p:cNvPr id="4" name="Picture 3" descr="ModifiedTables.png">
            <a:extLst>
              <a:ext uri="{FF2B5EF4-FFF2-40B4-BE49-F238E27FC236}">
                <a16:creationId xmlns:a16="http://schemas.microsoft.com/office/drawing/2014/main" id="{B7A7B261-F794-9547-BC81-854AA1593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54" y="1864671"/>
            <a:ext cx="3390334" cy="43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0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FD5E3-512C-5E41-B986-520D648B6E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Building Simulation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80CF4-55B0-3F4E-9389-066169846DBA}"/>
              </a:ext>
            </a:extLst>
          </p:cNvPr>
          <p:cNvSpPr txBox="1">
            <a:spLocks/>
          </p:cNvSpPr>
          <p:nvPr/>
        </p:nvSpPr>
        <p:spPr>
          <a:xfrm>
            <a:off x="397777" y="1766351"/>
            <a:ext cx="2859854" cy="486227"/>
          </a:xfrm>
          <a:prstGeom prst="rect">
            <a:avLst/>
          </a:prstGeom>
        </p:spPr>
        <p:txBody>
          <a:bodyPr vert="horz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kern="0" noProof="0" dirty="0">
                <a:solidFill>
                  <a:srgbClr val="2F3D44"/>
                </a:solidFill>
                <a:latin typeface="+mn-lt"/>
                <a:ea typeface="+mn-ea"/>
              </a:rPr>
              <a:t>Hourly Building Demand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F3D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61756C-EF2D-1D48-90F7-0C53975CC49A}"/>
              </a:ext>
            </a:extLst>
          </p:cNvPr>
          <p:cNvSpPr txBox="1">
            <a:spLocks/>
          </p:cNvSpPr>
          <p:nvPr/>
        </p:nvSpPr>
        <p:spPr>
          <a:xfrm>
            <a:off x="6985129" y="6357650"/>
            <a:ext cx="3786246" cy="28575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400" kern="0" noProof="0" dirty="0">
                <a:solidFill>
                  <a:srgbClr val="2F3D44"/>
                </a:solidFill>
                <a:latin typeface="+mn-lt"/>
                <a:ea typeface="+mn-ea"/>
              </a:rPr>
              <a:t>First Floor - Sensible Load - Day 50, Hour 12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2F3D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F5141B-808A-D84F-9BAA-585359B18278}"/>
              </a:ext>
            </a:extLst>
          </p:cNvPr>
          <p:cNvGrpSpPr/>
          <p:nvPr/>
        </p:nvGrpSpPr>
        <p:grpSpPr>
          <a:xfrm>
            <a:off x="217709" y="2119284"/>
            <a:ext cx="11198018" cy="4266558"/>
            <a:chOff x="571472" y="2276872"/>
            <a:chExt cx="7898782" cy="3009516"/>
          </a:xfrm>
        </p:grpSpPr>
        <p:pic>
          <p:nvPicPr>
            <p:cNvPr id="4" name="Picture 3" descr="SensibleLoadDay50Hr12.png">
              <a:extLst>
                <a:ext uri="{FF2B5EF4-FFF2-40B4-BE49-F238E27FC236}">
                  <a16:creationId xmlns:a16="http://schemas.microsoft.com/office/drawing/2014/main" id="{4AC57FF3-E6E5-7D4A-9CFE-F47148E4FDD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405830" y="2370894"/>
              <a:ext cx="3064424" cy="2864930"/>
            </a:xfrm>
            <a:prstGeom prst="rect">
              <a:avLst/>
            </a:prstGeom>
          </p:spPr>
        </p:pic>
        <p:pic>
          <p:nvPicPr>
            <p:cNvPr id="6" name="Picture 5" descr="BDSensibleLoad.png">
              <a:extLst>
                <a:ext uri="{FF2B5EF4-FFF2-40B4-BE49-F238E27FC236}">
                  <a16:creationId xmlns:a16="http://schemas.microsoft.com/office/drawing/2014/main" id="{DFEAC471-55C4-DC4E-AEB2-ABB91E0A299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1472" y="2276872"/>
              <a:ext cx="4288560" cy="3009516"/>
            </a:xfrm>
            <a:prstGeom prst="rect">
              <a:avLst/>
            </a:prstGeom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E78014-4C45-E249-A1CC-84376C1C8495}"/>
              </a:ext>
            </a:extLst>
          </p:cNvPr>
          <p:cNvSpPr txBox="1">
            <a:spLocks/>
          </p:cNvSpPr>
          <p:nvPr/>
        </p:nvSpPr>
        <p:spPr>
          <a:xfrm>
            <a:off x="397777" y="6357650"/>
            <a:ext cx="3786246" cy="28575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400" kern="0" noProof="0" dirty="0">
                <a:solidFill>
                  <a:srgbClr val="2F3D44"/>
                </a:solidFill>
                <a:latin typeface="+mn-lt"/>
                <a:ea typeface="+mn-ea"/>
              </a:rPr>
              <a:t>First Floor – Hourly Sensible Load Results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2F3D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2CBE1B-0A34-E147-897A-AE04D7E3895E}"/>
              </a:ext>
            </a:extLst>
          </p:cNvPr>
          <p:cNvSpPr txBox="1">
            <a:spLocks/>
          </p:cNvSpPr>
          <p:nvPr/>
        </p:nvSpPr>
        <p:spPr>
          <a:xfrm>
            <a:off x="7071326" y="1811683"/>
            <a:ext cx="3419836" cy="395562"/>
          </a:xfrm>
          <a:prstGeom prst="rect">
            <a:avLst/>
          </a:prstGeom>
        </p:spPr>
        <p:txBody>
          <a:bodyPr vert="horz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0" cap="none" spc="0" normalizeH="0" baseline="0" dirty="0">
                <a:ln>
                  <a:noFill/>
                </a:ln>
                <a:solidFill>
                  <a:srgbClr val="2F3D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3D</a:t>
            </a:r>
            <a:r>
              <a:rPr kumimoji="0" lang="en-GB" sz="2000" b="0" i="0" u="none" strike="noStrike" kern="0" cap="none" spc="0" normalizeH="0" dirty="0">
                <a:ln>
                  <a:noFill/>
                </a:ln>
                <a:solidFill>
                  <a:srgbClr val="2F3D4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Results Visualisation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F3D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08848"/>
      </p:ext>
    </p:extLst>
  </p:cSld>
  <p:clrMapOvr>
    <a:masterClrMapping/>
  </p:clrMapOvr>
</p:sld>
</file>

<file path=ppt/theme/theme1.xml><?xml version="1.0" encoding="utf-8"?>
<a:theme xmlns:a="http://schemas.openxmlformats.org/drawingml/2006/main" name="EDS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333</Words>
  <Application>Microsoft Macintosh PowerPoint</Application>
  <PresentationFormat>Widescreen</PresentationFormat>
  <Paragraphs>82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Damascus</vt:lpstr>
      <vt:lpstr>Times New Roman</vt:lpstr>
      <vt:lpstr>EDSL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Yori</dc:creator>
  <cp:lastModifiedBy>Robert Yori</cp:lastModifiedBy>
  <cp:revision>186</cp:revision>
  <dcterms:created xsi:type="dcterms:W3CDTF">2017-04-28T15:37:46Z</dcterms:created>
  <dcterms:modified xsi:type="dcterms:W3CDTF">2018-08-23T22:25:30Z</dcterms:modified>
</cp:coreProperties>
</file>