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1"/>
  </p:notesMasterIdLst>
  <p:sldIdLst>
    <p:sldId id="342" r:id="rId2"/>
    <p:sldId id="366" r:id="rId3"/>
    <p:sldId id="369" r:id="rId4"/>
    <p:sldId id="391" r:id="rId5"/>
    <p:sldId id="343" r:id="rId6"/>
    <p:sldId id="372" r:id="rId7"/>
    <p:sldId id="344" r:id="rId8"/>
    <p:sldId id="388" r:id="rId9"/>
    <p:sldId id="346" r:id="rId10"/>
    <p:sldId id="389" r:id="rId11"/>
    <p:sldId id="390" r:id="rId12"/>
    <p:sldId id="370" r:id="rId13"/>
    <p:sldId id="371" r:id="rId14"/>
    <p:sldId id="377" r:id="rId15"/>
    <p:sldId id="387" r:id="rId16"/>
    <p:sldId id="379" r:id="rId17"/>
    <p:sldId id="380" r:id="rId18"/>
    <p:sldId id="381" r:id="rId19"/>
    <p:sldId id="3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A"/>
    <a:srgbClr val="32FFF6"/>
    <a:srgbClr val="767B7F"/>
    <a:srgbClr val="818284"/>
    <a:srgbClr val="CDCDCD"/>
    <a:srgbClr val="6F7573"/>
    <a:srgbClr val="E4E4E3"/>
    <a:srgbClr val="ED1B24"/>
    <a:srgbClr val="818286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2690" autoAdjust="0"/>
  </p:normalViewPr>
  <p:slideViewPr>
    <p:cSldViewPr snapToGrid="0">
      <p:cViewPr varScale="1">
        <p:scale>
          <a:sx n="103" d="100"/>
          <a:sy n="103" d="100"/>
        </p:scale>
        <p:origin x="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3CC2-10E3-47F3-8E0C-8344B1F5675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8061-E83F-44E6-80AE-B217B65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5F60C-BC5D-4D49-BCDC-4121E236B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6257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A8498160-9FC8-A749-8DBB-1B99CF66B75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8FE1D98-6AA3-724D-B188-D376F8599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CA53D-C569-C746-93C6-BA38D5315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2F329DB-FE75-FE49-808A-26FC1315E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1AE68-B647-E740-8BA4-3CE8789E9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B44F2B-A050-634F-9B13-758AE9C07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99592-C50D-7D45-98DA-B1D9BAF2E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73941-6D05-D94D-A407-7967A77BA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484A6-546D-A74D-AC01-3F3743E49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9F1A9-8A7E-814C-8085-8EFD89DE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3584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57F0060D-64AF-2341-9DCB-592C72E3FC4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BA503-3A7D-5446-8D4C-8EF33E547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3584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35CF97D8-CCE9-5343-9C31-F2946F58F192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baseline="0" dirty="0">
                <a:solidFill>
                  <a:srgbClr val="E4E4E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baseline="0" dirty="0">
              <a:solidFill>
                <a:srgbClr val="E4E4E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0FAD7-2599-7643-B352-252F3DEA2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C716A9-3757-4D47-A64A-F73E0922A745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602BA-2FB1-AD43-A0F5-21167827A200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D87218-E745-DF4B-9E18-07CC166C90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68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1C231-BFA6-4D49-A349-0DC0A665BDB2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C17E8E-F657-C149-B2C9-861DF79B8D1B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223620-D249-B542-84E0-932FDC83C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1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der - red band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9E9F4C-A4E8-C445-8F57-61363AC83076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2579DE-98AF-5B41-9916-C3A0A34E5B0E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6DF492-1BC2-674D-9391-A1AA12348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8A395-1512-0641-9383-A64CF0AC19C0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7FBAD0-B92D-6C4C-A018-D691F3C45F01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AD0538-8F44-D548-A13B-F8EFED61D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0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526C8A-0DD0-4A42-8005-BDAE555D1AFB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7C2D12-563F-E849-8EE8-8F27C11A39E6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581328-FEAA-1A4F-A7CA-9D5A9460A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4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sub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278A73-3A19-5C45-B99A-97530D76B60A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3B6323-B215-D040-BB40-B730BA82BEBE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E0D115-6D9F-DA46-B079-C53239DA9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0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4C0CF3A-630E-BE4C-85D6-8AD519AF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E4458-C863-454B-8D60-FE3AD65B3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6935-0618-A24D-8356-6AB0D46F7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75" r:id="rId4"/>
    <p:sldLayoutId id="2147483671" r:id="rId5"/>
    <p:sldLayoutId id="2147483665" r:id="rId6"/>
    <p:sldLayoutId id="2147483678" r:id="rId7"/>
    <p:sldLayoutId id="2147483676" r:id="rId8"/>
    <p:sldLayoutId id="2147483677" r:id="rId9"/>
    <p:sldLayoutId id="2147483682" r:id="rId10"/>
    <p:sldLayoutId id="2147483683" r:id="rId11"/>
    <p:sldLayoutId id="2147483684" r:id="rId12"/>
    <p:sldLayoutId id="2147483672" r:id="rId13"/>
    <p:sldLayoutId id="2147483680" r:id="rId14"/>
    <p:sldLayoutId id="2147483681" r:id="rId15"/>
    <p:sldLayoutId id="2147483679" r:id="rId16"/>
    <p:sldLayoutId id="2147483673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92570-C665-A741-B622-0111AC8DC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0" y="4788138"/>
            <a:ext cx="10121900" cy="1246257"/>
          </a:xfrm>
        </p:spPr>
        <p:txBody>
          <a:bodyPr/>
          <a:lstStyle/>
          <a:p>
            <a:r>
              <a:rPr lang="en-US" dirty="0"/>
              <a:t>Integrated Daylight Simulation</a:t>
            </a:r>
          </a:p>
        </p:txBody>
      </p:sp>
    </p:spTree>
    <p:extLst>
      <p:ext uri="{BB962C8B-B14F-4D97-AF65-F5344CB8AC3E}">
        <p14:creationId xmlns:p14="http://schemas.microsoft.com/office/powerpoint/2010/main" val="37249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60B92-3570-BC49-B788-90C28FB5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874"/>
            <a:ext cx="12192000" cy="5764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E4C607-DBC4-6D45-B2E4-7F1F3212261F}"/>
              </a:ext>
            </a:extLst>
          </p:cNvPr>
          <p:cNvSpPr txBox="1"/>
          <p:nvPr/>
        </p:nvSpPr>
        <p:spPr>
          <a:xfrm>
            <a:off x="173736" y="2122788"/>
            <a:ext cx="219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False colour daylight distribution for the same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88006-D402-CB47-9829-F11DA8BE0E12}"/>
              </a:ext>
            </a:extLst>
          </p:cNvPr>
          <p:cNvSpPr txBox="1"/>
          <p:nvPr/>
        </p:nvSpPr>
        <p:spPr>
          <a:xfrm>
            <a:off x="171676" y="1310986"/>
            <a:ext cx="173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15.00 hours, end of March:</a:t>
            </a:r>
          </a:p>
        </p:txBody>
      </p:sp>
    </p:spTree>
    <p:extLst>
      <p:ext uri="{BB962C8B-B14F-4D97-AF65-F5344CB8AC3E}">
        <p14:creationId xmlns:p14="http://schemas.microsoft.com/office/powerpoint/2010/main" val="428104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B4AD2-A651-DE40-9236-A12A1C26079B}"/>
              </a:ext>
            </a:extLst>
          </p:cNvPr>
          <p:cNvSpPr txBox="1"/>
          <p:nvPr/>
        </p:nvSpPr>
        <p:spPr>
          <a:xfrm>
            <a:off x="171676" y="1310986"/>
            <a:ext cx="18070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This new configuration of the south wall’s windows has the middle row removed.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The high level windows still throw light to the back of the space.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The view is maintained by the lower row of windows.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64FB4A-8CDC-9449-9F05-02154CEEA78D}"/>
              </a:ext>
            </a:extLst>
          </p:cNvPr>
          <p:cNvGrpSpPr/>
          <p:nvPr/>
        </p:nvGrpSpPr>
        <p:grpSpPr>
          <a:xfrm>
            <a:off x="2044056" y="649356"/>
            <a:ext cx="10147944" cy="6223552"/>
            <a:chOff x="2044056" y="649356"/>
            <a:chExt cx="10147944" cy="62235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FC2CF9-80D4-774B-8A31-E20681B68AC3}"/>
                </a:ext>
              </a:extLst>
            </p:cNvPr>
            <p:cNvSpPr/>
            <p:nvPr/>
          </p:nvSpPr>
          <p:spPr>
            <a:xfrm>
              <a:off x="2044056" y="1596452"/>
              <a:ext cx="3909391" cy="526694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D56AE3-4C82-8B47-A83A-D6FDA13F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7263" y="649356"/>
              <a:ext cx="9854737" cy="62235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7CD194-03E9-9E4D-9BC3-4755399D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70" y="3652282"/>
            <a:ext cx="199474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1F836C11-ABAF-6A46-909A-866849B063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49" y="820386"/>
            <a:ext cx="8778240" cy="59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563D99C-1282-8243-8EE6-27B41712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6" y="4872298"/>
            <a:ext cx="2066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5D049F80-6259-0D40-853D-3A27610B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" y="1307592"/>
            <a:ext cx="24097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Daylight analysis: 15:00 hours, end of March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A useful amount of daylight is reaching the back of the room via the high level windows.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The amount of direct sunlight next to the windows is reduced.</a:t>
            </a:r>
          </a:p>
        </p:txBody>
      </p:sp>
    </p:spTree>
    <p:extLst>
      <p:ext uri="{BB962C8B-B14F-4D97-AF65-F5344CB8AC3E}">
        <p14:creationId xmlns:p14="http://schemas.microsoft.com/office/powerpoint/2010/main" val="322963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DB7FF-9AEF-6E4A-A680-13A698114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2" b="2823"/>
          <a:stretch/>
        </p:blipFill>
        <p:spPr>
          <a:xfrm>
            <a:off x="3186264" y="3080962"/>
            <a:ext cx="4805701" cy="375891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563D99C-1282-8243-8EE6-27B41712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9" y="4278409"/>
            <a:ext cx="2066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5D049F80-6259-0D40-853D-3A27610B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" y="1307592"/>
            <a:ext cx="2409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Daylight analysis: 15:00 hours, end of March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1F836C11-ABAF-6A46-909A-866849B063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/>
          <a:stretch/>
        </p:blipFill>
        <p:spPr bwMode="auto">
          <a:xfrm>
            <a:off x="7975409" y="3115342"/>
            <a:ext cx="3996188" cy="372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BEF57F-9790-C144-B668-2B79CA6B8312}"/>
              </a:ext>
            </a:extLst>
          </p:cNvPr>
          <p:cNvGrpSpPr/>
          <p:nvPr/>
        </p:nvGrpSpPr>
        <p:grpSpPr>
          <a:xfrm>
            <a:off x="8067375" y="920922"/>
            <a:ext cx="3904222" cy="2088978"/>
            <a:chOff x="2044056" y="649356"/>
            <a:chExt cx="10147944" cy="62235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0ABF53-2840-CE4E-83B8-B5DF294B9DF2}"/>
                </a:ext>
              </a:extLst>
            </p:cNvPr>
            <p:cNvSpPr/>
            <p:nvPr/>
          </p:nvSpPr>
          <p:spPr>
            <a:xfrm>
              <a:off x="2044056" y="1596452"/>
              <a:ext cx="3909391" cy="5266944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0A83EB-E209-5A45-8740-7A5CAFDD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7263" y="649356"/>
              <a:ext cx="9854737" cy="622355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828907-0CCB-044E-A65F-FFB8FEF75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769" y="1223104"/>
            <a:ext cx="3344936" cy="1783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A54C0-1CB6-8F47-8925-C8FC27FE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309" y="845927"/>
            <a:ext cx="2409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Original Configuration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95542-C06E-654A-A689-C34CC254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409" y="845926"/>
            <a:ext cx="2409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Revised Configuration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596C62C-A39A-494F-9691-20FF5B28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" y="1307592"/>
            <a:ext cx="24097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+mn-lt"/>
              </a:rPr>
              <a:t>Daylight analysis: 15:00 hours, end of March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Original:  3 rows of windows at south wall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Revised:  2 rows, middle row removed</a:t>
            </a:r>
          </a:p>
        </p:txBody>
      </p:sp>
    </p:spTree>
    <p:extLst>
      <p:ext uri="{BB962C8B-B14F-4D97-AF65-F5344CB8AC3E}">
        <p14:creationId xmlns:p14="http://schemas.microsoft.com/office/powerpoint/2010/main" val="265924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13EBD86E-C400-C64B-8EF2-2BA9F528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91" y="5167700"/>
            <a:ext cx="8064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This time the </a:t>
            </a:r>
            <a:r>
              <a:rPr lang="en-GB" altLang="en-US" sz="1800" b="1" dirty="0" err="1">
                <a:latin typeface="+mn-lt"/>
              </a:rPr>
              <a:t>UDIa</a:t>
            </a:r>
            <a:r>
              <a:rPr lang="en-GB" altLang="en-US" sz="1800" dirty="0">
                <a:latin typeface="+mn-lt"/>
              </a:rPr>
              <a:t> </a:t>
            </a:r>
            <a:r>
              <a:rPr lang="en-GB" altLang="en-US" sz="1800" i="1" dirty="0">
                <a:latin typeface="+mn-lt"/>
              </a:rPr>
              <a:t>(UDI - acceptable) </a:t>
            </a:r>
            <a:r>
              <a:rPr lang="en-GB" altLang="en-US" sz="1800" dirty="0">
                <a:latin typeface="+mn-lt"/>
              </a:rPr>
              <a:t>is at </a:t>
            </a:r>
            <a:r>
              <a:rPr lang="en-GB" altLang="en-US" sz="1800" b="1" dirty="0">
                <a:latin typeface="+mn-lt"/>
              </a:rPr>
              <a:t>85% </a:t>
            </a:r>
            <a:r>
              <a:rPr lang="en-GB" altLang="en-US" sz="1800" dirty="0">
                <a:latin typeface="+mn-lt"/>
              </a:rPr>
              <a:t>giving a </a:t>
            </a:r>
            <a:r>
              <a:rPr lang="en-GB" altLang="en-US" sz="1800" b="1" dirty="0">
                <a:latin typeface="+mn-lt"/>
              </a:rPr>
              <a:t>very good performance</a:t>
            </a:r>
            <a:r>
              <a:rPr lang="en-GB" altLang="en-US" sz="1800" dirty="0">
                <a:latin typeface="+mn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latin typeface="+mn-lt"/>
              </a:rPr>
              <a:t>UDIe</a:t>
            </a:r>
            <a:r>
              <a:rPr lang="en-GB" altLang="en-US" sz="1800" i="1" dirty="0">
                <a:latin typeface="+mn-lt"/>
              </a:rPr>
              <a:t> (UDI Exceedance)</a:t>
            </a:r>
            <a:r>
              <a:rPr lang="en-GB" altLang="en-US" sz="1800" b="1" dirty="0">
                <a:latin typeface="+mn-lt"/>
              </a:rPr>
              <a:t> </a:t>
            </a:r>
            <a:r>
              <a:rPr lang="en-GB" altLang="en-US" sz="1800" dirty="0">
                <a:latin typeface="+mn-lt"/>
              </a:rPr>
              <a:t>is at an acceptable level.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High level windows have given a good general distribution of daylight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Low level view windows do not produce excessive glare.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C214F5AA-EA8B-054F-89FF-AC15DB814A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58" y="1078222"/>
            <a:ext cx="9226296" cy="371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6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7CD194-03E9-9E4D-9BC3-4755399D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70" y="3652282"/>
            <a:ext cx="1994747" cy="173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78FB1-7F47-2A45-B4FB-2A76E4F2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56" y="1465788"/>
            <a:ext cx="10147944" cy="5387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29DFEB-FE54-B94E-9A2C-20B69C6B54F7}"/>
              </a:ext>
            </a:extLst>
          </p:cNvPr>
          <p:cNvSpPr txBox="1"/>
          <p:nvPr/>
        </p:nvSpPr>
        <p:spPr>
          <a:xfrm>
            <a:off x="171871" y="811888"/>
            <a:ext cx="836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An alternative to removing the middle row of windows would be to provide some solar shading to reduce the direct sunlight </a:t>
            </a:r>
          </a:p>
          <a:p>
            <a:r>
              <a:rPr lang="en-GB" dirty="0">
                <a:cs typeface="Arial" panose="020B0604020202020204" pitchFamily="34" charset="0"/>
              </a:rPr>
              <a:t>through these windows.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15650-7DA8-A145-AF9C-C0D5AEC2C513}"/>
              </a:ext>
            </a:extLst>
          </p:cNvPr>
          <p:cNvSpPr txBox="1"/>
          <p:nvPr/>
        </p:nvSpPr>
        <p:spPr>
          <a:xfrm>
            <a:off x="171871" y="4082048"/>
            <a:ext cx="185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This façade solution is </a:t>
            </a:r>
          </a:p>
          <a:p>
            <a:r>
              <a:rPr lang="en-GB" b="1" dirty="0">
                <a:cs typeface="Arial" panose="020B0604020202020204" pitchFamily="34" charset="0"/>
              </a:rPr>
              <a:t>but one of </a:t>
            </a:r>
          </a:p>
          <a:p>
            <a:r>
              <a:rPr lang="en-GB" b="1" dirty="0">
                <a:cs typeface="Arial" panose="020B0604020202020204" pitchFamily="34" charset="0"/>
              </a:rPr>
              <a:t>many that </a:t>
            </a:r>
          </a:p>
          <a:p>
            <a:r>
              <a:rPr lang="en-GB" b="1" dirty="0">
                <a:cs typeface="Arial" panose="020B0604020202020204" pitchFamily="34" charset="0"/>
              </a:rPr>
              <a:t>would comply with the </a:t>
            </a:r>
          </a:p>
          <a:p>
            <a:r>
              <a:rPr lang="en-GB" b="1" dirty="0">
                <a:cs typeface="Arial" panose="020B0604020202020204" pitchFamily="34" charset="0"/>
              </a:rPr>
              <a:t>CBDM </a:t>
            </a:r>
          </a:p>
          <a:p>
            <a:r>
              <a:rPr lang="en-GB" b="1" dirty="0">
                <a:cs typeface="Arial" panose="020B0604020202020204" pitchFamily="34" charset="0"/>
              </a:rPr>
              <a:t>criteria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8478-2939-3748-BCA4-36955DFF525A}"/>
              </a:ext>
            </a:extLst>
          </p:cNvPr>
          <p:cNvSpPr txBox="1"/>
          <p:nvPr/>
        </p:nvSpPr>
        <p:spPr>
          <a:xfrm>
            <a:off x="171871" y="2031470"/>
            <a:ext cx="421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This configuration also had </a:t>
            </a:r>
          </a:p>
          <a:p>
            <a:r>
              <a:rPr lang="en-GB" dirty="0">
                <a:cs typeface="Arial" panose="020B0604020202020204" pitchFamily="34" charset="0"/>
              </a:rPr>
              <a:t>good CBDM metrics. 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Both configurations </a:t>
            </a:r>
          </a:p>
          <a:p>
            <a:r>
              <a:rPr lang="en-GB" dirty="0">
                <a:cs typeface="Arial" panose="020B0604020202020204" pitchFamily="34" charset="0"/>
              </a:rPr>
              <a:t>worked well on all </a:t>
            </a:r>
          </a:p>
          <a:p>
            <a:r>
              <a:rPr lang="en-GB" dirty="0">
                <a:cs typeface="Arial" panose="020B0604020202020204" pitchFamily="34" charset="0"/>
              </a:rPr>
              <a:t>orientations.</a:t>
            </a:r>
          </a:p>
        </p:txBody>
      </p:sp>
    </p:spTree>
    <p:extLst>
      <p:ext uri="{BB962C8B-B14F-4D97-AF65-F5344CB8AC3E}">
        <p14:creationId xmlns:p14="http://schemas.microsoft.com/office/powerpoint/2010/main" val="73016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0E483A4-1EA3-E742-8244-9277D2E7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3" y="645254"/>
            <a:ext cx="11201455" cy="60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1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DEBFEE-4095-0D43-8DF0-7A1CA616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" y="1524947"/>
            <a:ext cx="2067294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Classroom analysis shading configuration optimised for: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  <a:p>
            <a:pPr marL="119063" indent="-119063">
              <a:spcBef>
                <a:spcPct val="0"/>
              </a:spcBef>
            </a:pPr>
            <a:r>
              <a:rPr lang="en-GB" altLang="en-US" sz="1800" dirty="0">
                <a:latin typeface="+mn-lt"/>
              </a:rPr>
              <a:t>shade blade width</a:t>
            </a:r>
          </a:p>
          <a:p>
            <a:pPr marL="119063" indent="-119063">
              <a:spcBef>
                <a:spcPct val="0"/>
              </a:spcBef>
            </a:pPr>
            <a:r>
              <a:rPr lang="en-GB" altLang="en-US" sz="1800" dirty="0">
                <a:latin typeface="+mn-lt"/>
              </a:rPr>
              <a:t>vertical spacing</a:t>
            </a:r>
          </a:p>
          <a:p>
            <a:pPr marL="119063" indent="-119063">
              <a:spcBef>
                <a:spcPct val="0"/>
              </a:spcBef>
            </a:pPr>
            <a:r>
              <a:rPr lang="en-GB" altLang="en-US" sz="1800" dirty="0">
                <a:latin typeface="+mn-lt"/>
              </a:rPr>
              <a:t>angle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61EE-2555-7744-BFD6-A123F31BA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 bwMode="auto">
          <a:xfrm>
            <a:off x="2175700" y="944450"/>
            <a:ext cx="10016300" cy="59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FC024-8458-7643-A5EC-7A40104D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CBDM</a:t>
            </a:r>
          </a:p>
        </p:txBody>
      </p:sp>
    </p:spTree>
    <p:extLst>
      <p:ext uri="{BB962C8B-B14F-4D97-AF65-F5344CB8AC3E}">
        <p14:creationId xmlns:p14="http://schemas.microsoft.com/office/powerpoint/2010/main" val="23681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CBA091-A0C0-FC4B-824C-F0E562D2F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9" y="639735"/>
            <a:ext cx="8533641" cy="621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C2F941DD-1F43-1944-8464-8C625BBC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3" y="4614888"/>
            <a:ext cx="4181475" cy="1920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7D2EC-B569-1948-999D-468BB558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125538"/>
            <a:ext cx="27631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dirty="0" err="1">
                <a:latin typeface="+mn-lt"/>
              </a:rPr>
              <a:t>Shadowcast</a:t>
            </a:r>
            <a:r>
              <a:rPr lang="en-GB" altLang="en-US" sz="1800" dirty="0">
                <a:latin typeface="+mn-lt"/>
              </a:rPr>
              <a:t> Studies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latin typeface="+mn-lt"/>
              </a:rPr>
              <a:t>Context Analysis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latin typeface="+mn-lt"/>
              </a:rPr>
              <a:t>Daylight Views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72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A6EC01B-6312-F449-99A8-584266025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9" y="1542763"/>
            <a:ext cx="7463433" cy="4198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20E932E-6D27-AD40-B27F-2D67E26C6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84" y="3821686"/>
            <a:ext cx="4942363" cy="278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715AE8-A036-F949-B9AE-C797A7617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Tas</a:t>
            </a:r>
            <a:r>
              <a:rPr lang="en-US" dirty="0">
                <a:cs typeface="Arial" panose="020B0604020202020204" pitchFamily="34" charset="0"/>
              </a:rPr>
              <a:t> Natural Ventilation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8E76-6388-AA46-9534-F95512B6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707" y="1467644"/>
            <a:ext cx="2763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dirty="0" err="1">
                <a:latin typeface="+mn-lt"/>
              </a:rPr>
              <a:t>Tas</a:t>
            </a:r>
            <a:r>
              <a:rPr lang="en-GB" altLang="en-US" sz="1800" dirty="0">
                <a:latin typeface="+mn-lt"/>
              </a:rPr>
              <a:t> Engineering also offers integrated Natural Ventilation and solar gain (insolation) analysis.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latin typeface="+mn-lt"/>
              </a:rPr>
              <a:t>Please visit our website for more details</a:t>
            </a:r>
          </a:p>
          <a:p>
            <a:pPr>
              <a:spcBef>
                <a:spcPct val="0"/>
              </a:spcBef>
              <a:buNone/>
            </a:pPr>
            <a:endParaRPr lang="en-GB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F6BD31AF-11C5-4F4B-9C95-F4602C94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31" y="1839600"/>
            <a:ext cx="792393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3D2A2A60-386E-4942-BE5C-E6E913C9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09" y="1796985"/>
            <a:ext cx="3084513" cy="23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+mn-lt"/>
                <a:cs typeface="Arial" panose="020B0604020202020204" pitchFamily="34" charset="0"/>
              </a:rPr>
              <a:t>Tas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 daylight is based on 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adaptive radiosity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CIE 171,2006 compliant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D50A87-F684-9743-9B97-ADA93CAB6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Daylight Render</a:t>
            </a:r>
          </a:p>
        </p:txBody>
      </p:sp>
    </p:spTree>
    <p:extLst>
      <p:ext uri="{BB962C8B-B14F-4D97-AF65-F5344CB8AC3E}">
        <p14:creationId xmlns:p14="http://schemas.microsoft.com/office/powerpoint/2010/main" val="47667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4BFBDD0D-A384-964A-8784-F60CA6B5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17" y="1053086"/>
            <a:ext cx="67183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7F103-7942-DD4D-963B-C2BE569C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125538"/>
            <a:ext cx="2763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Fast multi-zone daylight simulations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Multi-core processing</a:t>
            </a:r>
          </a:p>
        </p:txBody>
      </p:sp>
    </p:spTree>
    <p:extLst>
      <p:ext uri="{BB962C8B-B14F-4D97-AF65-F5344CB8AC3E}">
        <p14:creationId xmlns:p14="http://schemas.microsoft.com/office/powerpoint/2010/main" val="314562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046796C-791D-DE4B-9AE8-ED3B376B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441" y="1125538"/>
            <a:ext cx="4176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Direct &amp; diffuse daylight simulation and solar shading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B74F9E-8036-4B4F-8384-C75F554DAC4C}"/>
              </a:ext>
            </a:extLst>
          </p:cNvPr>
          <p:cNvGrpSpPr/>
          <p:nvPr/>
        </p:nvGrpSpPr>
        <p:grpSpPr>
          <a:xfrm>
            <a:off x="506254" y="2483709"/>
            <a:ext cx="11179493" cy="4085364"/>
            <a:chOff x="1412188" y="2940905"/>
            <a:chExt cx="9928385" cy="3628167"/>
          </a:xfrm>
        </p:grpSpPr>
        <p:pic>
          <p:nvPicPr>
            <p:cNvPr id="2" name="Picture 15">
              <a:extLst>
                <a:ext uri="{FF2B5EF4-FFF2-40B4-BE49-F238E27FC236}">
                  <a16:creationId xmlns:a16="http://schemas.microsoft.com/office/drawing/2014/main" id="{FBABCADD-B2FB-524C-9165-C1D549676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0" r="2595" b="8782"/>
            <a:stretch/>
          </p:blipFill>
          <p:spPr bwMode="auto">
            <a:xfrm>
              <a:off x="6487825" y="2940905"/>
              <a:ext cx="4852748" cy="362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9271EE-4F9E-0341-A142-D1573C0E1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9" t="8782" r="-1"/>
            <a:stretch/>
          </p:blipFill>
          <p:spPr bwMode="auto">
            <a:xfrm>
              <a:off x="1412188" y="2940905"/>
              <a:ext cx="4906160" cy="362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66B151-FE2F-5944-B056-312F906F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125538"/>
            <a:ext cx="46614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Inside &amp; outside specular reflection analysis </a:t>
            </a:r>
            <a:br>
              <a:rPr lang="en-GB" altLang="en-US" sz="1800" dirty="0">
                <a:latin typeface="+mn-lt"/>
              </a:rPr>
            </a:br>
            <a:br>
              <a:rPr lang="en-GB" altLang="en-US" sz="1800" dirty="0">
                <a:latin typeface="+mn-lt"/>
              </a:rPr>
            </a:br>
            <a:r>
              <a:rPr lang="en-GB" altLang="en-US" sz="1800" dirty="0">
                <a:latin typeface="+mn-lt"/>
              </a:rPr>
              <a:t>Uses ray tracing over radiosity results</a:t>
            </a:r>
          </a:p>
        </p:txBody>
      </p:sp>
    </p:spTree>
    <p:extLst>
      <p:ext uri="{BB962C8B-B14F-4D97-AF65-F5344CB8AC3E}">
        <p14:creationId xmlns:p14="http://schemas.microsoft.com/office/powerpoint/2010/main" val="15489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513FB6-11B5-4B46-A0F2-FE82F204B317}"/>
              </a:ext>
            </a:extLst>
          </p:cNvPr>
          <p:cNvSpPr txBox="1">
            <a:spLocks/>
          </p:cNvSpPr>
          <p:nvPr/>
        </p:nvSpPr>
        <p:spPr>
          <a:xfrm>
            <a:off x="838200" y="939114"/>
            <a:ext cx="10515600" cy="75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latin typeface="+mn-lt"/>
                <a:cs typeface="Arial" panose="020B0604020202020204" pitchFamily="34" charset="0"/>
              </a:rPr>
              <a:t>Tas</a:t>
            </a:r>
            <a:r>
              <a:rPr lang="en-GB" dirty="0">
                <a:latin typeface="+mn-lt"/>
                <a:cs typeface="Arial" panose="020B0604020202020204" pitchFamily="34" charset="0"/>
              </a:rPr>
              <a:t> Climate Based Daylight Modelling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5E372-67B4-AC4D-98C2-979F3766AD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2000" spc="40" dirty="0">
                <a:cs typeface="Arial" panose="020B0604020202020204" pitchFamily="34" charset="0"/>
              </a:rPr>
              <a:t>Climate based daylight modelling originated in the </a:t>
            </a:r>
            <a:r>
              <a:rPr lang="en-GB" sz="2000" b="1" spc="40" dirty="0">
                <a:cs typeface="Arial" panose="020B0604020202020204" pitchFamily="34" charset="0"/>
              </a:rPr>
              <a:t>lighting simulation community</a:t>
            </a:r>
            <a:r>
              <a:rPr lang="en-GB" sz="2000" spc="40" dirty="0">
                <a:cs typeface="Arial" panose="020B0604020202020204" pitchFamily="34" charset="0"/>
              </a:rPr>
              <a:t>. Hourly diffuse and direct solar radiation climate data is used to produce daylight coefficients for patches of sky. Irradiance data is converted to illuminance using a luminous efficacy model. The daylight contribution to the space is then calculated hourly through the year for each sky patch.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000" spc="4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2000" spc="40" dirty="0">
                <a:cs typeface="Arial" panose="020B0604020202020204" pitchFamily="34" charset="0"/>
              </a:rPr>
              <a:t>EDSL’s </a:t>
            </a:r>
            <a:r>
              <a:rPr lang="en-GB" sz="2000" spc="40" dirty="0" err="1">
                <a:cs typeface="Arial" panose="020B0604020202020204" pitchFamily="34" charset="0"/>
              </a:rPr>
              <a:t>Tas</a:t>
            </a:r>
            <a:r>
              <a:rPr lang="en-GB" sz="2000" spc="40" dirty="0">
                <a:cs typeface="Arial" panose="020B0604020202020204" pitchFamily="34" charset="0"/>
              </a:rPr>
              <a:t> software has originated in the </a:t>
            </a:r>
            <a:r>
              <a:rPr lang="en-GB" sz="2000" b="1" spc="40" dirty="0">
                <a:cs typeface="Arial" panose="020B0604020202020204" pitchFamily="34" charset="0"/>
              </a:rPr>
              <a:t>thermal simulation community</a:t>
            </a:r>
            <a:r>
              <a:rPr lang="en-GB" sz="2000" spc="40" dirty="0">
                <a:cs typeface="Arial" panose="020B0604020202020204" pitchFamily="34" charset="0"/>
              </a:rPr>
              <a:t>. Our </a:t>
            </a:r>
            <a:r>
              <a:rPr lang="en-GB" sz="2000" spc="40" dirty="0" err="1">
                <a:cs typeface="Arial" panose="020B0604020202020204" pitchFamily="34" charset="0"/>
              </a:rPr>
              <a:t>Tas</a:t>
            </a:r>
            <a:r>
              <a:rPr lang="en-GB" sz="2000" spc="40" dirty="0">
                <a:cs typeface="Arial" panose="020B0604020202020204" pitchFamily="34" charset="0"/>
              </a:rPr>
              <a:t> software calculates the diffuse and direct solar distribution in spaces hourly through the year. We have developed a daylighting simulation engine, which is fully integrated with our thermal simulation engine. We are, therefore, able to calibrate the daylight contribution from the solar contribution in a space using luminous efficacy. Put simply, we convert the hourly solar income into hourly daylight income.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000" spc="4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2000" spc="40" dirty="0">
                <a:cs typeface="Arial" panose="020B0604020202020204" pitchFamily="34" charset="0"/>
              </a:rPr>
              <a:t>The following slides illustrate the functionality of the combined thermal and daylight simulation model on a classroom.</a:t>
            </a:r>
          </a:p>
          <a:p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>
            <a:extLst>
              <a:ext uri="{FF2B5EF4-FFF2-40B4-BE49-F238E27FC236}">
                <a16:creationId xmlns:a16="http://schemas.microsoft.com/office/drawing/2014/main" id="{AF7D2D8E-EEF4-3E41-89B6-E13040D6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9" y="3074502"/>
            <a:ext cx="3303838" cy="270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75D57-091E-C84D-8F72-5242D69735C3}"/>
              </a:ext>
            </a:extLst>
          </p:cNvPr>
          <p:cNvGrpSpPr/>
          <p:nvPr/>
        </p:nvGrpSpPr>
        <p:grpSpPr>
          <a:xfrm>
            <a:off x="4061392" y="3038587"/>
            <a:ext cx="8039100" cy="3582138"/>
            <a:chOff x="3109325" y="3156631"/>
            <a:chExt cx="8039100" cy="358213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2CCB205-6EA5-9345-8CB6-F7DCFD06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25" y="3156631"/>
              <a:ext cx="8039100" cy="3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BF90BDEC-AAD0-B243-A3AA-7E11F7F422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5"/>
            <a:stretch/>
          </p:blipFill>
          <p:spPr bwMode="auto">
            <a:xfrm>
              <a:off x="7315204" y="3200041"/>
              <a:ext cx="3509709" cy="3538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DBB67C-F144-284E-90BB-0DE66F265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Climate Based Daylight Modeling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98052F-3689-7F4C-8005-CC108DD60421}"/>
              </a:ext>
            </a:extLst>
          </p:cNvPr>
          <p:cNvGrpSpPr/>
          <p:nvPr/>
        </p:nvGrpSpPr>
        <p:grpSpPr>
          <a:xfrm>
            <a:off x="544791" y="1616204"/>
            <a:ext cx="11102419" cy="923330"/>
            <a:chOff x="445961" y="1503779"/>
            <a:chExt cx="11102419" cy="923330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5E42EEDF-1216-2A4F-98DB-DA23A1E58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61" y="1503779"/>
              <a:ext cx="5257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+mn-lt"/>
                </a:rPr>
                <a:t>Calibrate sampled beam &amp; diffuse daylight analysis against equivalent solar gains from thermal simulations. 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8E146AA-4267-9542-AA66-3E9BE6A5F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0580" y="1503779"/>
              <a:ext cx="525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+mn-lt"/>
                </a:rPr>
                <a:t>Calculate daylight levels from hourly solar gain over a year to produce </a:t>
              </a:r>
              <a:r>
                <a:rPr lang="en-GB" altLang="en-US" sz="1800" b="1" dirty="0">
                  <a:latin typeface="+mn-lt"/>
                </a:rPr>
                <a:t>UDI</a:t>
              </a:r>
              <a:r>
                <a:rPr lang="en-GB" altLang="en-US" sz="1800" dirty="0">
                  <a:latin typeface="+mn-lt"/>
                </a:rPr>
                <a:t>, </a:t>
              </a:r>
              <a:r>
                <a:rPr lang="en-GB" altLang="en-US" sz="1800" b="1" dirty="0">
                  <a:latin typeface="+mn-lt"/>
                </a:rPr>
                <a:t>DA</a:t>
              </a:r>
              <a:r>
                <a:rPr lang="en-GB" altLang="en-US" sz="1800" dirty="0">
                  <a:latin typeface="+mn-lt"/>
                </a:rPr>
                <a:t>, daylight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97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C8712B-CA07-4D4F-A958-48E912DD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1" y="641784"/>
            <a:ext cx="10229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DEA8D-DFF8-BC45-9B11-30144CD281A1}"/>
              </a:ext>
            </a:extLst>
          </p:cNvPr>
          <p:cNvSpPr txBox="1"/>
          <p:nvPr/>
        </p:nvSpPr>
        <p:spPr>
          <a:xfrm>
            <a:off x="173736" y="1307592"/>
            <a:ext cx="3626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cs typeface="Arial" panose="020B0604020202020204" pitchFamily="34" charset="0"/>
              </a:rPr>
              <a:t>Tas</a:t>
            </a:r>
            <a:r>
              <a:rPr lang="en-GB" dirty="0">
                <a:cs typeface="Arial" panose="020B0604020202020204" pitchFamily="34" charset="0"/>
              </a:rPr>
              <a:t> allows specific spaces from a large model to be selected for individual analysis. 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A complete range of analysis may be undertaken on the selected space(s) without having to simulate the entire building model.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Here a classroom has been selected to produce CBDM metrics and adaptive comfort analysis.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The roof has been made transparent in the display to show internal layout. </a:t>
            </a:r>
          </a:p>
        </p:txBody>
      </p:sp>
    </p:spTree>
    <p:extLst>
      <p:ext uri="{BB962C8B-B14F-4D97-AF65-F5344CB8AC3E}">
        <p14:creationId xmlns:p14="http://schemas.microsoft.com/office/powerpoint/2010/main" val="173526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CB402-7AF9-834D-A830-C257AEB9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649356"/>
            <a:ext cx="10184861" cy="6223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BB6C8-F18E-6741-894B-625565210149}"/>
              </a:ext>
            </a:extLst>
          </p:cNvPr>
          <p:cNvSpPr txBox="1"/>
          <p:nvPr/>
        </p:nvSpPr>
        <p:spPr>
          <a:xfrm>
            <a:off x="171676" y="1310986"/>
            <a:ext cx="1737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15.00 hours, end of March: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Direct sunlight patches visible  through the windows</a:t>
            </a:r>
          </a:p>
        </p:txBody>
      </p:sp>
    </p:spTree>
    <p:extLst>
      <p:ext uri="{BB962C8B-B14F-4D97-AF65-F5344CB8AC3E}">
        <p14:creationId xmlns:p14="http://schemas.microsoft.com/office/powerpoint/2010/main" val="347095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5A9CC-C7E0-A74F-9B6F-9C4D2367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3"/>
          <a:stretch/>
        </p:blipFill>
        <p:spPr>
          <a:xfrm>
            <a:off x="4225954" y="761322"/>
            <a:ext cx="7662672" cy="59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EFC02-2E2B-124F-8CF0-50B6F45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56" y="3766090"/>
            <a:ext cx="2066925" cy="180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ABCF-A2EB-504E-A94E-075092D5DC3D}"/>
              </a:ext>
            </a:extLst>
          </p:cNvPr>
          <p:cNvSpPr txBox="1"/>
          <p:nvPr/>
        </p:nvSpPr>
        <p:spPr>
          <a:xfrm>
            <a:off x="173736" y="2124789"/>
            <a:ext cx="269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 View of Classroom:</a:t>
            </a:r>
          </a:p>
          <a:p>
            <a:r>
              <a:rPr lang="en-GB" dirty="0"/>
              <a:t>Clear sky daylight simulation shows daylight lux level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467B4-93D0-F242-9625-F67E47090503}"/>
              </a:ext>
            </a:extLst>
          </p:cNvPr>
          <p:cNvSpPr txBox="1"/>
          <p:nvPr/>
        </p:nvSpPr>
        <p:spPr>
          <a:xfrm>
            <a:off x="171676" y="1310986"/>
            <a:ext cx="173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15.00 hours, end of March:</a:t>
            </a:r>
          </a:p>
        </p:txBody>
      </p:sp>
    </p:spTree>
    <p:extLst>
      <p:ext uri="{BB962C8B-B14F-4D97-AF65-F5344CB8AC3E}">
        <p14:creationId xmlns:p14="http://schemas.microsoft.com/office/powerpoint/2010/main" val="276888328"/>
      </p:ext>
    </p:extLst>
  </p:cSld>
  <p:clrMapOvr>
    <a:masterClrMapping/>
  </p:clrMapOvr>
</p:sld>
</file>

<file path=ppt/theme/theme1.xml><?xml version="1.0" encoding="utf-8"?>
<a:theme xmlns:a="http://schemas.openxmlformats.org/drawingml/2006/main" name="EDS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629</Words>
  <Application>Microsoft Macintosh PowerPoint</Application>
  <PresentationFormat>Widescreen</PresentationFormat>
  <Paragraphs>91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Damascus</vt:lpstr>
      <vt:lpstr>EDSL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Brannon</dc:creator>
  <cp:lastModifiedBy>Robert Yori</cp:lastModifiedBy>
  <cp:revision>163</cp:revision>
  <dcterms:created xsi:type="dcterms:W3CDTF">2017-04-28T15:37:46Z</dcterms:created>
  <dcterms:modified xsi:type="dcterms:W3CDTF">2018-08-30T18:08:37Z</dcterms:modified>
</cp:coreProperties>
</file>