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24"/>
  </p:notesMasterIdLst>
  <p:sldIdLst>
    <p:sldId id="342" r:id="rId2"/>
    <p:sldId id="343" r:id="rId3"/>
    <p:sldId id="344" r:id="rId4"/>
    <p:sldId id="366" r:id="rId5"/>
    <p:sldId id="346" r:id="rId6"/>
    <p:sldId id="347" r:id="rId7"/>
    <p:sldId id="348" r:id="rId8"/>
    <p:sldId id="349" r:id="rId9"/>
    <p:sldId id="350" r:id="rId10"/>
    <p:sldId id="351" r:id="rId11"/>
    <p:sldId id="367" r:id="rId12"/>
    <p:sldId id="370" r:id="rId13"/>
    <p:sldId id="371" r:id="rId14"/>
    <p:sldId id="356" r:id="rId15"/>
    <p:sldId id="358" r:id="rId16"/>
    <p:sldId id="359" r:id="rId17"/>
    <p:sldId id="360" r:id="rId18"/>
    <p:sldId id="361" r:id="rId19"/>
    <p:sldId id="362" r:id="rId20"/>
    <p:sldId id="363" r:id="rId21"/>
    <p:sldId id="36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000"/>
    <a:srgbClr val="000275"/>
    <a:srgbClr val="017500"/>
    <a:srgbClr val="767B7F"/>
    <a:srgbClr val="CDCDCD"/>
    <a:srgbClr val="6F7573"/>
    <a:srgbClr val="E4E4E3"/>
    <a:srgbClr val="ED1B24"/>
    <a:srgbClr val="818286"/>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8" autoAdjust="0"/>
    <p:restoredTop sz="93000" autoAdjust="0"/>
  </p:normalViewPr>
  <p:slideViewPr>
    <p:cSldViewPr snapToGrid="0">
      <p:cViewPr>
        <p:scale>
          <a:sx n="130" d="100"/>
          <a:sy n="130" d="100"/>
        </p:scale>
        <p:origin x="14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F3CC2-10E3-47F3-8E0C-8344B1F56752}" type="datetimeFigureOut">
              <a:rPr lang="en-US" smtClean="0"/>
              <a:t>8/17/18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8061-E83F-44E6-80AE-B217B65F1ABB}" type="slidenum">
              <a:rPr lang="en-US" smtClean="0"/>
              <a:t>‹#›</a:t>
            </a:fld>
            <a:endParaRPr lang="en-US"/>
          </a:p>
        </p:txBody>
      </p:sp>
    </p:spTree>
    <p:extLst>
      <p:ext uri="{BB962C8B-B14F-4D97-AF65-F5344CB8AC3E}">
        <p14:creationId xmlns:p14="http://schemas.microsoft.com/office/powerpoint/2010/main" val="123698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2</a:t>
            </a:fld>
            <a:endParaRPr lang="en-US"/>
          </a:p>
        </p:txBody>
      </p:sp>
    </p:spTree>
    <p:extLst>
      <p:ext uri="{BB962C8B-B14F-4D97-AF65-F5344CB8AC3E}">
        <p14:creationId xmlns:p14="http://schemas.microsoft.com/office/powerpoint/2010/main" val="99205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8061-E83F-44E6-80AE-B217B65F1ABB}" type="slidenum">
              <a:rPr lang="en-US" smtClean="0"/>
              <a:t>6</a:t>
            </a:fld>
            <a:endParaRPr lang="en-US"/>
          </a:p>
        </p:txBody>
      </p:sp>
    </p:spTree>
    <p:extLst>
      <p:ext uri="{BB962C8B-B14F-4D97-AF65-F5344CB8AC3E}">
        <p14:creationId xmlns:p14="http://schemas.microsoft.com/office/powerpoint/2010/main" val="52345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9</a:t>
            </a:fld>
            <a:endParaRPr lang="en-US"/>
          </a:p>
        </p:txBody>
      </p:sp>
    </p:spTree>
    <p:extLst>
      <p:ext uri="{BB962C8B-B14F-4D97-AF65-F5344CB8AC3E}">
        <p14:creationId xmlns:p14="http://schemas.microsoft.com/office/powerpoint/2010/main" val="404909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11</a:t>
            </a:fld>
            <a:endParaRPr lang="en-US"/>
          </a:p>
        </p:txBody>
      </p:sp>
    </p:spTree>
    <p:extLst>
      <p:ext uri="{BB962C8B-B14F-4D97-AF65-F5344CB8AC3E}">
        <p14:creationId xmlns:p14="http://schemas.microsoft.com/office/powerpoint/2010/main" val="217141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backgroun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768905-1FC1-3D4E-B854-4CD23F331015}"/>
              </a:ext>
            </a:extLst>
          </p:cNvPr>
          <p:cNvSpPr>
            <a:spLocks noGrp="1"/>
          </p:cNvSpPr>
          <p:nvPr>
            <p:ph type="body" sz="quarter" idx="10" hasCustomPrompt="1"/>
          </p:nvPr>
        </p:nvSpPr>
        <p:spPr>
          <a:xfrm>
            <a:off x="1035050" y="4791456"/>
            <a:ext cx="10121900" cy="1246257"/>
          </a:xfrm>
          <a:prstGeom prst="rect">
            <a:avLst/>
          </a:prstGeom>
        </p:spPr>
        <p:txBody>
          <a:bodyPr anchor="ctr" anchorCtr="1"/>
          <a:lstStyle>
            <a:lvl1pPr marL="0" indent="0">
              <a:buNone/>
              <a:defRPr sz="4400" b="0" i="0" baseline="0">
                <a:latin typeface="Calibri Light" panose="020F0302020204030204" pitchFamily="34" charset="0"/>
                <a:cs typeface="Calibri Light" panose="020F0302020204030204" pitchFamily="34" charset="0"/>
              </a:defRPr>
            </a:lvl1pPr>
            <a:lvl2pPr marL="457200" indent="0">
              <a:buNone/>
              <a:defRPr/>
            </a:lvl2pPr>
          </a:lstStyle>
          <a:p>
            <a:pPr lvl="0"/>
            <a:r>
              <a:rPr lang="en-US" dirty="0"/>
              <a:t>Presentation Title</a:t>
            </a:r>
          </a:p>
          <a:p>
            <a:pPr lvl="1"/>
            <a:endParaRPr lang="en-US" dirty="0"/>
          </a:p>
        </p:txBody>
      </p:sp>
      <p:sp>
        <p:nvSpPr>
          <p:cNvPr id="5" name="Shape 66">
            <a:extLst>
              <a:ext uri="{FF2B5EF4-FFF2-40B4-BE49-F238E27FC236}">
                <a16:creationId xmlns:a16="http://schemas.microsoft.com/office/drawing/2014/main" id="{A8498160-9FC8-A749-8DBB-1B99CF66B75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6F7573"/>
                </a:solidFill>
                <a:latin typeface="Century Gothic" panose="020B0502020202020204" pitchFamily="34" charset="0"/>
                <a:cs typeface="Damascus" pitchFamily="2" charset="-78"/>
              </a:rPr>
              <a:t>FAST  AND  ROBUST  BUILDING  SIMULATION  SOFTWARE</a:t>
            </a:r>
            <a:endParaRPr lang="en" sz="2400" spc="200" dirty="0">
              <a:solidFill>
                <a:srgbClr val="6F7573"/>
              </a:solidFill>
              <a:latin typeface="Century Gothic" panose="020B0502020202020204" pitchFamily="34" charset="0"/>
              <a:cs typeface="Damascus" pitchFamily="2" charset="-78"/>
            </a:endParaRPr>
          </a:p>
        </p:txBody>
      </p:sp>
      <p:pic>
        <p:nvPicPr>
          <p:cNvPr id="9" name="Picture 8">
            <a:extLst>
              <a:ext uri="{FF2B5EF4-FFF2-40B4-BE49-F238E27FC236}">
                <a16:creationId xmlns:a16="http://schemas.microsoft.com/office/drawing/2014/main" id="{D1BA0890-5E15-854E-8A6E-5A54A0FF86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84" y="861302"/>
            <a:ext cx="11734832" cy="3101097"/>
          </a:xfrm>
          <a:prstGeom prst="rect">
            <a:avLst/>
          </a:prstGeom>
        </p:spPr>
      </p:pic>
    </p:spTree>
    <p:extLst>
      <p:ext uri="{BB962C8B-B14F-4D97-AF65-F5344CB8AC3E}">
        <p14:creationId xmlns:p14="http://schemas.microsoft.com/office/powerpoint/2010/main" val="423092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amp; Subtitle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id="{98FE1D98-6AA3-724D-B188-D376F8599F14}"/>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id="{CFFFEB77-4703-9848-9FB9-73CDB043F1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106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amp; Subtitle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id="{22F329DB-FE75-FE49-808A-26FC1315E1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id="{FB2354EB-4DA2-E845-927C-DC96653D0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53446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amp; Subtitle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
        <p:nvSpPr>
          <p:cNvPr id="4" name="Text Placeholder 14">
            <a:extLst>
              <a:ext uri="{FF2B5EF4-FFF2-40B4-BE49-F238E27FC236}">
                <a16:creationId xmlns:a16="http://schemas.microsoft.com/office/drawing/2014/main" id="{07B44F2B-A050-634F-9B13-758AE9C07075}"/>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solidFill>
                  <a:schemeClr val="bg1"/>
                </a:solidFill>
              </a:defRPr>
            </a:lvl1pPr>
          </a:lstStyle>
          <a:p>
            <a:pPr lvl="0"/>
            <a:r>
              <a:rPr lang="en-US" dirty="0"/>
              <a:t>Edit Master text styles</a:t>
            </a:r>
          </a:p>
        </p:txBody>
      </p:sp>
      <p:pic>
        <p:nvPicPr>
          <p:cNvPr id="6" name="Picture 5">
            <a:extLst>
              <a:ext uri="{FF2B5EF4-FFF2-40B4-BE49-F238E27FC236}">
                <a16:creationId xmlns:a16="http://schemas.microsoft.com/office/drawing/2014/main" id="{E6603830-3A3C-C54F-96A5-68A117F92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174499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ly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id="{D49451CC-5E5A-0E42-A9CE-BFE50FF19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209930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ly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id="{EFDDB812-4BA8-364D-866A-0AC2C0605F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7648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pic>
        <p:nvPicPr>
          <p:cNvPr id="4" name="Picture 3">
            <a:extLst>
              <a:ext uri="{FF2B5EF4-FFF2-40B4-BE49-F238E27FC236}">
                <a16:creationId xmlns:a16="http://schemas.microsoft.com/office/drawing/2014/main" id="{AD6DBE32-9133-5347-A807-1418AA207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35759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107389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302783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Tree>
    <p:extLst>
      <p:ext uri="{BB962C8B-B14F-4D97-AF65-F5344CB8AC3E}">
        <p14:creationId xmlns:p14="http://schemas.microsoft.com/office/powerpoint/2010/main" val="85468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grey background">
    <p:bg>
      <p:bgPr>
        <a:solidFill>
          <a:srgbClr val="E4E4E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768905-1FC1-3D4E-B854-4CD23F331015}"/>
              </a:ext>
            </a:extLst>
          </p:cNvPr>
          <p:cNvSpPr>
            <a:spLocks noGrp="1"/>
          </p:cNvSpPr>
          <p:nvPr>
            <p:ph type="body" sz="quarter" idx="10" hasCustomPrompt="1"/>
          </p:nvPr>
        </p:nvSpPr>
        <p:spPr>
          <a:xfrm>
            <a:off x="1035050" y="4791456"/>
            <a:ext cx="10121900" cy="1243584"/>
          </a:xfrm>
          <a:prstGeom prst="rect">
            <a:avLst/>
          </a:prstGeom>
        </p:spPr>
        <p:txBody>
          <a:bodyPr anchor="ctr" anchorCtr="1"/>
          <a:lstStyle>
            <a:lvl1pPr marL="0" indent="0">
              <a:buNone/>
              <a:defRPr sz="4400" b="0" i="0" baseline="0">
                <a:latin typeface="Calibri Light" panose="020F0302020204030204" pitchFamily="34" charset="0"/>
                <a:cs typeface="Calibri Light" panose="020F0302020204030204" pitchFamily="34" charset="0"/>
              </a:defRPr>
            </a:lvl1pPr>
            <a:lvl2pPr marL="457200" indent="0">
              <a:buNone/>
              <a:defRPr/>
            </a:lvl2pPr>
          </a:lstStyle>
          <a:p>
            <a:pPr lvl="0"/>
            <a:r>
              <a:rPr lang="en-US" dirty="0"/>
              <a:t>Presentation Title</a:t>
            </a:r>
          </a:p>
          <a:p>
            <a:pPr lvl="1"/>
            <a:endParaRPr lang="en-US" dirty="0"/>
          </a:p>
        </p:txBody>
      </p:sp>
      <p:sp>
        <p:nvSpPr>
          <p:cNvPr id="5" name="Shape 66">
            <a:extLst>
              <a:ext uri="{FF2B5EF4-FFF2-40B4-BE49-F238E27FC236}">
                <a16:creationId xmlns:a16="http://schemas.microsoft.com/office/drawing/2014/main" id="{57F0060D-64AF-2341-9DCB-592C72E3FC4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6F7573"/>
                </a:solidFill>
                <a:latin typeface="Century Gothic" panose="020B0502020202020204" pitchFamily="34" charset="0"/>
                <a:cs typeface="Damascus" pitchFamily="2" charset="-78"/>
              </a:rPr>
              <a:t>FAST  AND  ROBUST  BUILDING  SIMULATION  SOFTWARE</a:t>
            </a:r>
            <a:endParaRPr lang="en" sz="2400" spc="200" dirty="0">
              <a:solidFill>
                <a:srgbClr val="6F7573"/>
              </a:solidFill>
              <a:latin typeface="Century Gothic" panose="020B0502020202020204" pitchFamily="34" charset="0"/>
              <a:cs typeface="Damascus" pitchFamily="2" charset="-78"/>
            </a:endParaRPr>
          </a:p>
        </p:txBody>
      </p:sp>
      <p:pic>
        <p:nvPicPr>
          <p:cNvPr id="8" name="Picture 7">
            <a:extLst>
              <a:ext uri="{FF2B5EF4-FFF2-40B4-BE49-F238E27FC236}">
                <a16:creationId xmlns:a16="http://schemas.microsoft.com/office/drawing/2014/main" id="{D7AF6FEB-9889-5A42-B3DC-CFC2A814B7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84" y="861302"/>
            <a:ext cx="11734832" cy="3101097"/>
          </a:xfrm>
          <a:prstGeom prst="rect">
            <a:avLst/>
          </a:prstGeom>
        </p:spPr>
      </p:pic>
    </p:spTree>
    <p:extLst>
      <p:ext uri="{BB962C8B-B14F-4D97-AF65-F5344CB8AC3E}">
        <p14:creationId xmlns:p14="http://schemas.microsoft.com/office/powerpoint/2010/main" val="367840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grey background">
    <p:bg>
      <p:bgPr>
        <a:solidFill>
          <a:srgbClr val="767B7F"/>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768905-1FC1-3D4E-B854-4CD23F331015}"/>
              </a:ext>
            </a:extLst>
          </p:cNvPr>
          <p:cNvSpPr>
            <a:spLocks noGrp="1"/>
          </p:cNvSpPr>
          <p:nvPr>
            <p:ph type="body" sz="quarter" idx="10" hasCustomPrompt="1"/>
          </p:nvPr>
        </p:nvSpPr>
        <p:spPr>
          <a:xfrm>
            <a:off x="1035050" y="4791456"/>
            <a:ext cx="10121900" cy="1243584"/>
          </a:xfrm>
          <a:prstGeom prst="rect">
            <a:avLst/>
          </a:prstGeom>
        </p:spPr>
        <p:txBody>
          <a:bodyPr anchor="ctr" anchorCtr="1"/>
          <a:lstStyle>
            <a:lvl1pPr marL="0" indent="0">
              <a:buNone/>
              <a:defRPr sz="4400" b="0" i="0" baseline="0">
                <a:solidFill>
                  <a:schemeClr val="bg1"/>
                </a:solidFill>
                <a:latin typeface="Calibri Light" panose="020F0302020204030204" pitchFamily="34" charset="0"/>
                <a:cs typeface="Calibri Light" panose="020F0302020204030204" pitchFamily="34" charset="0"/>
              </a:defRPr>
            </a:lvl1pPr>
            <a:lvl2pPr marL="457200" indent="0">
              <a:buNone/>
              <a:defRPr>
                <a:solidFill>
                  <a:schemeClr val="bg1"/>
                </a:solidFill>
              </a:defRPr>
            </a:lvl2pPr>
          </a:lstStyle>
          <a:p>
            <a:pPr lvl="0"/>
            <a:r>
              <a:rPr lang="en-US" dirty="0"/>
              <a:t>Presentation Title</a:t>
            </a:r>
          </a:p>
          <a:p>
            <a:pPr lvl="1"/>
            <a:endParaRPr lang="en-US" dirty="0"/>
          </a:p>
        </p:txBody>
      </p:sp>
      <p:sp>
        <p:nvSpPr>
          <p:cNvPr id="5" name="Shape 66">
            <a:extLst>
              <a:ext uri="{FF2B5EF4-FFF2-40B4-BE49-F238E27FC236}">
                <a16:creationId xmlns:a16="http://schemas.microsoft.com/office/drawing/2014/main" id="{35CF97D8-CCE9-5343-9C31-F2946F58F192}"/>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baseline="0" dirty="0">
                <a:solidFill>
                  <a:srgbClr val="E4E4E3"/>
                </a:solidFill>
                <a:latin typeface="Century Gothic" panose="020B0502020202020204" pitchFamily="34" charset="0"/>
                <a:cs typeface="Damascus" pitchFamily="2" charset="-78"/>
              </a:rPr>
              <a:t>FAST  AND  ROBUST  BUILDING  SIMULATION  SOFTWARE</a:t>
            </a:r>
            <a:endParaRPr lang="en" sz="2400" spc="200" baseline="0" dirty="0">
              <a:solidFill>
                <a:srgbClr val="E4E4E3"/>
              </a:solidFill>
              <a:latin typeface="Century Gothic" panose="020B0502020202020204" pitchFamily="34" charset="0"/>
              <a:cs typeface="Damascus" pitchFamily="2" charset="-78"/>
            </a:endParaRPr>
          </a:p>
        </p:txBody>
      </p:sp>
      <p:pic>
        <p:nvPicPr>
          <p:cNvPr id="7" name="Picture 6">
            <a:extLst>
              <a:ext uri="{FF2B5EF4-FFF2-40B4-BE49-F238E27FC236}">
                <a16:creationId xmlns:a16="http://schemas.microsoft.com/office/drawing/2014/main" id="{28254D7C-B87E-F245-BDE9-55B9141A1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84" y="861302"/>
            <a:ext cx="11734832" cy="3101097"/>
          </a:xfrm>
          <a:prstGeom prst="rect">
            <a:avLst/>
          </a:prstGeom>
        </p:spPr>
      </p:pic>
    </p:spTree>
    <p:extLst>
      <p:ext uri="{BB962C8B-B14F-4D97-AF65-F5344CB8AC3E}">
        <p14:creationId xmlns:p14="http://schemas.microsoft.com/office/powerpoint/2010/main" val="34961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red band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7" name="Group 6">
            <a:extLst>
              <a:ext uri="{FF2B5EF4-FFF2-40B4-BE49-F238E27FC236}">
                <a16:creationId xmlns:a16="http://schemas.microsoft.com/office/drawing/2014/main" id="{4C720BA4-5285-9244-84E7-4D611D5156DB}"/>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3A3C59A7-20F0-6842-9BEA-E7605A9F06D1}"/>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EBE1251A-05C4-4E42-A88F-387DEE9BE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5206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red band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62D7AE4A-281E-494E-830F-F9EE95E9D7BC}"/>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473A65D2-5220-954A-BC7E-A38AC6B5DF0E}"/>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07B618A3-DBE7-1441-9502-C88956F31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716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der - red band title sub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id="{3E6034F6-CD68-A141-8802-61D673983D05}"/>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id="{432B3D35-6348-AC41-A124-2429A904AEAA}"/>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id="{3ED7766D-33CD-484F-9F4C-2B203FFA0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67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red band no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7B490528-FDE7-594B-98BA-1592B4F5FDE1}"/>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E08054A9-8930-6345-8A32-3FD1A82BD35E}"/>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6FE259E3-841B-7749-8385-7CC6053DD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00005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red band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702DA40F-D30A-1042-BD47-D8B43C3BD39B}"/>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AB75BEE9-842A-4041-A7B9-C6A2E9B53372}"/>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D4B3F492-27C9-6E48-96BD-2A2AC5D46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5241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red band title sub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id="{3801C04F-6664-E94A-80D9-EA7BEF384C82}"/>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id="{EA573662-178B-4C42-8F7E-6D83A653F005}"/>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id="{1A49310A-42F8-5049-9024-7559CCEDF9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9901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D4C0CF3A-630E-BE4C-85D6-8AD519AFD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Slide Number Placeholder 2">
            <a:extLst>
              <a:ext uri="{FF2B5EF4-FFF2-40B4-BE49-F238E27FC236}">
                <a16:creationId xmlns:a16="http://schemas.microsoft.com/office/drawing/2014/main" id="{159E4458-C863-454B-8D60-FE3AD65B3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6935-0618-A24D-8356-6AB0D46F7D1B}" type="slidenum">
              <a:rPr lang="en-US" smtClean="0"/>
              <a:t>‹#›</a:t>
            </a:fld>
            <a:endParaRPr lang="en-US"/>
          </a:p>
        </p:txBody>
      </p:sp>
    </p:spTree>
    <p:extLst>
      <p:ext uri="{BB962C8B-B14F-4D97-AF65-F5344CB8AC3E}">
        <p14:creationId xmlns:p14="http://schemas.microsoft.com/office/powerpoint/2010/main" val="1155939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5" r:id="rId4"/>
    <p:sldLayoutId id="2147483671" r:id="rId5"/>
    <p:sldLayoutId id="2147483665" r:id="rId6"/>
    <p:sldLayoutId id="2147483678" r:id="rId7"/>
    <p:sldLayoutId id="2147483676" r:id="rId8"/>
    <p:sldLayoutId id="2147483677" r:id="rId9"/>
    <p:sldLayoutId id="2147483682" r:id="rId10"/>
    <p:sldLayoutId id="2147483683" r:id="rId11"/>
    <p:sldLayoutId id="2147483684" r:id="rId12"/>
    <p:sldLayoutId id="2147483672" r:id="rId13"/>
    <p:sldLayoutId id="2147483680" r:id="rId14"/>
    <p:sldLayoutId id="2147483681" r:id="rId15"/>
    <p:sldLayoutId id="2147483679"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hyperlink" Target="https://www.cibse.org/getattachment/Networks/Regions/South-Wales/South-Wales-Past-Presentations/TM52-The-limits-of-thermal-comfort-Cardiff.pdf.aspx" TargetMode="External"/><Relationship Id="rId4" Type="http://schemas.openxmlformats.org/officeDocument/2006/relationships/hyperlink" Target="https://consult.education.gov.uk/capital/bb101-school-design-iaq-comfort-and-ventilation/supporting_documents/DfE%20Ventilation%20guide%20consultation%20draft%2029%2006%202016.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192570-C665-A741-B622-0111AC8DCEB1}"/>
              </a:ext>
            </a:extLst>
          </p:cNvPr>
          <p:cNvSpPr>
            <a:spLocks noGrp="1"/>
          </p:cNvSpPr>
          <p:nvPr>
            <p:ph type="body" sz="quarter" idx="10"/>
          </p:nvPr>
        </p:nvSpPr>
        <p:spPr>
          <a:xfrm>
            <a:off x="1035050" y="4788138"/>
            <a:ext cx="10121900" cy="1246257"/>
          </a:xfrm>
        </p:spPr>
        <p:txBody>
          <a:bodyPr/>
          <a:lstStyle/>
          <a:p>
            <a:r>
              <a:rPr lang="en-US" dirty="0"/>
              <a:t>Climate Based Daylight Modelling</a:t>
            </a:r>
          </a:p>
        </p:txBody>
      </p:sp>
    </p:spTree>
    <p:extLst>
      <p:ext uri="{BB962C8B-B14F-4D97-AF65-F5344CB8AC3E}">
        <p14:creationId xmlns:p14="http://schemas.microsoft.com/office/powerpoint/2010/main" val="37249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8F574E-B02C-DB40-9FFF-1BD622D90FFD}"/>
              </a:ext>
            </a:extLst>
          </p:cNvPr>
          <p:cNvPicPr>
            <a:picLocks noChangeAspect="1"/>
          </p:cNvPicPr>
          <p:nvPr/>
        </p:nvPicPr>
        <p:blipFill>
          <a:blip r:embed="rId2"/>
          <a:stretch>
            <a:fillRect/>
          </a:stretch>
        </p:blipFill>
        <p:spPr>
          <a:xfrm>
            <a:off x="2987511" y="869379"/>
            <a:ext cx="8686800" cy="5696712"/>
          </a:xfrm>
          <a:prstGeom prst="rect">
            <a:avLst/>
          </a:prstGeom>
        </p:spPr>
      </p:pic>
      <p:sp>
        <p:nvSpPr>
          <p:cNvPr id="13" name="TextBox 12">
            <a:extLst>
              <a:ext uri="{FF2B5EF4-FFF2-40B4-BE49-F238E27FC236}">
                <a16:creationId xmlns:a16="http://schemas.microsoft.com/office/drawing/2014/main" id="{A989C486-98BF-7E43-B20A-48F1DD0A269E}"/>
              </a:ext>
            </a:extLst>
          </p:cNvPr>
          <p:cNvSpPr txBox="1"/>
          <p:nvPr/>
        </p:nvSpPr>
        <p:spPr>
          <a:xfrm>
            <a:off x="173736" y="1307592"/>
            <a:ext cx="2456342" cy="1477328"/>
          </a:xfrm>
          <a:prstGeom prst="rect">
            <a:avLst/>
          </a:prstGeom>
          <a:noFill/>
        </p:spPr>
        <p:txBody>
          <a:bodyPr wrap="square" rtlCol="0">
            <a:spAutoFit/>
          </a:bodyPr>
          <a:lstStyle/>
          <a:p>
            <a:r>
              <a:rPr lang="en-GB" dirty="0"/>
              <a:t>Plan View of Classroom:</a:t>
            </a:r>
          </a:p>
          <a:p>
            <a:br>
              <a:rPr lang="en-GB" dirty="0"/>
            </a:br>
            <a:r>
              <a:rPr lang="en-GB" dirty="0"/>
              <a:t>The </a:t>
            </a:r>
            <a:r>
              <a:rPr lang="en-GB" b="1" dirty="0" err="1"/>
              <a:t>UDIe</a:t>
            </a:r>
            <a:r>
              <a:rPr lang="en-GB" dirty="0"/>
              <a:t> levels are excessive at the south end of the classroom</a:t>
            </a:r>
          </a:p>
        </p:txBody>
      </p:sp>
      <p:sp>
        <p:nvSpPr>
          <p:cNvPr id="14" name="TextBox 13">
            <a:extLst>
              <a:ext uri="{FF2B5EF4-FFF2-40B4-BE49-F238E27FC236}">
                <a16:creationId xmlns:a16="http://schemas.microsoft.com/office/drawing/2014/main" id="{AD7451BF-9C35-9C4B-AE54-0DC74741082F}"/>
              </a:ext>
            </a:extLst>
          </p:cNvPr>
          <p:cNvSpPr txBox="1"/>
          <p:nvPr/>
        </p:nvSpPr>
        <p:spPr>
          <a:xfrm>
            <a:off x="173737" y="3224714"/>
            <a:ext cx="2224906" cy="2585323"/>
          </a:xfrm>
          <a:prstGeom prst="rect">
            <a:avLst/>
          </a:prstGeom>
          <a:noFill/>
        </p:spPr>
        <p:txBody>
          <a:bodyPr wrap="square" rtlCol="0">
            <a:spAutoFit/>
          </a:bodyPr>
          <a:lstStyle/>
          <a:p>
            <a:r>
              <a:rPr lang="en-GB" dirty="0"/>
              <a:t>The glazing  configuration is meant to throw daylight to the back of the classroom, which is achieved, but at the expense of  performance closer to the windows.</a:t>
            </a:r>
          </a:p>
        </p:txBody>
      </p:sp>
    </p:spTree>
    <p:extLst>
      <p:ext uri="{BB962C8B-B14F-4D97-AF65-F5344CB8AC3E}">
        <p14:creationId xmlns:p14="http://schemas.microsoft.com/office/powerpoint/2010/main" val="236292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B4AD2-A651-DE40-9236-A12A1C26079B}"/>
              </a:ext>
            </a:extLst>
          </p:cNvPr>
          <p:cNvSpPr txBox="1"/>
          <p:nvPr/>
        </p:nvSpPr>
        <p:spPr>
          <a:xfrm>
            <a:off x="171676" y="1310986"/>
            <a:ext cx="1807026" cy="4801314"/>
          </a:xfrm>
          <a:prstGeom prst="rect">
            <a:avLst/>
          </a:prstGeom>
          <a:noFill/>
        </p:spPr>
        <p:txBody>
          <a:bodyPr wrap="square" rtlCol="0">
            <a:spAutoFit/>
          </a:bodyPr>
          <a:lstStyle/>
          <a:p>
            <a:r>
              <a:rPr lang="en-GB" dirty="0">
                <a:cs typeface="Arial" panose="020B0604020202020204" pitchFamily="34" charset="0"/>
              </a:rPr>
              <a:t>This new configuration of the south wall’s windows has the middle row removed.</a:t>
            </a:r>
          </a:p>
          <a:p>
            <a:endParaRPr lang="en-GB" dirty="0">
              <a:cs typeface="Arial" panose="020B0604020202020204" pitchFamily="34" charset="0"/>
            </a:endParaRPr>
          </a:p>
          <a:p>
            <a:r>
              <a:rPr lang="en-GB" dirty="0">
                <a:cs typeface="Arial" panose="020B0604020202020204" pitchFamily="34" charset="0"/>
              </a:rPr>
              <a:t>The high level windows still throw light to the back of the space.</a:t>
            </a:r>
          </a:p>
          <a:p>
            <a:endParaRPr lang="en-GB" dirty="0">
              <a:cs typeface="Arial" panose="020B0604020202020204" pitchFamily="34" charset="0"/>
            </a:endParaRPr>
          </a:p>
          <a:p>
            <a:r>
              <a:rPr lang="en-GB" dirty="0">
                <a:cs typeface="Arial" panose="020B0604020202020204" pitchFamily="34" charset="0"/>
              </a:rPr>
              <a:t>The view is maintained by the lower row of windows.</a:t>
            </a:r>
          </a:p>
        </p:txBody>
      </p:sp>
      <p:grpSp>
        <p:nvGrpSpPr>
          <p:cNvPr id="7" name="Group 6">
            <a:extLst>
              <a:ext uri="{FF2B5EF4-FFF2-40B4-BE49-F238E27FC236}">
                <a16:creationId xmlns:a16="http://schemas.microsoft.com/office/drawing/2014/main" id="{C464FB4A-8CDC-9449-9F05-02154CEEA78D}"/>
              </a:ext>
            </a:extLst>
          </p:cNvPr>
          <p:cNvGrpSpPr/>
          <p:nvPr/>
        </p:nvGrpSpPr>
        <p:grpSpPr>
          <a:xfrm>
            <a:off x="2044056" y="649356"/>
            <a:ext cx="10147944" cy="6223552"/>
            <a:chOff x="2044056" y="649356"/>
            <a:chExt cx="10147944" cy="6223552"/>
          </a:xfrm>
        </p:grpSpPr>
        <p:sp>
          <p:nvSpPr>
            <p:cNvPr id="6" name="Rectangle 5">
              <a:extLst>
                <a:ext uri="{FF2B5EF4-FFF2-40B4-BE49-F238E27FC236}">
                  <a16:creationId xmlns:a16="http://schemas.microsoft.com/office/drawing/2014/main" id="{BCFC2CF9-80D4-774B-8A31-E20681B68AC3}"/>
                </a:ext>
              </a:extLst>
            </p:cNvPr>
            <p:cNvSpPr/>
            <p:nvPr/>
          </p:nvSpPr>
          <p:spPr>
            <a:xfrm>
              <a:off x="2044056" y="1596452"/>
              <a:ext cx="3909391" cy="52669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2D56AE3-4C82-8B47-A83A-D6FDA13F13DE}"/>
                </a:ext>
              </a:extLst>
            </p:cNvPr>
            <p:cNvPicPr>
              <a:picLocks noChangeAspect="1"/>
            </p:cNvPicPr>
            <p:nvPr/>
          </p:nvPicPr>
          <p:blipFill>
            <a:blip r:embed="rId3"/>
            <a:stretch>
              <a:fillRect/>
            </a:stretch>
          </p:blipFill>
          <p:spPr>
            <a:xfrm>
              <a:off x="2337263" y="649356"/>
              <a:ext cx="9854737" cy="6223552"/>
            </a:xfrm>
            <a:prstGeom prst="rect">
              <a:avLst/>
            </a:prstGeom>
          </p:spPr>
        </p:pic>
      </p:grpSp>
      <p:pic>
        <p:nvPicPr>
          <p:cNvPr id="8" name="Picture 7">
            <a:extLst>
              <a:ext uri="{FF2B5EF4-FFF2-40B4-BE49-F238E27FC236}">
                <a16:creationId xmlns:a16="http://schemas.microsoft.com/office/drawing/2014/main" id="{B07CD194-03E9-9E4D-9BC3-4755399D91CC}"/>
              </a:ext>
            </a:extLst>
          </p:cNvPr>
          <p:cNvPicPr>
            <a:picLocks noChangeAspect="1"/>
          </p:cNvPicPr>
          <p:nvPr/>
        </p:nvPicPr>
        <p:blipFill>
          <a:blip r:embed="rId4"/>
          <a:stretch>
            <a:fillRect/>
          </a:stretch>
        </p:blipFill>
        <p:spPr>
          <a:xfrm>
            <a:off x="2634370" y="3652282"/>
            <a:ext cx="1994747" cy="1737360"/>
          </a:xfrm>
          <a:prstGeom prst="rect">
            <a:avLst/>
          </a:prstGeom>
        </p:spPr>
      </p:pic>
    </p:spTree>
    <p:extLst>
      <p:ext uri="{BB962C8B-B14F-4D97-AF65-F5344CB8AC3E}">
        <p14:creationId xmlns:p14="http://schemas.microsoft.com/office/powerpoint/2010/main" val="1694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1F836C11-ABAF-6A46-909A-866849B063EB}"/>
              </a:ext>
            </a:extLst>
          </p:cNvPr>
          <p:cNvPicPr>
            <a:picLocks noChangeAspect="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2946242" y="845100"/>
            <a:ext cx="878738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E563D99C-1282-8243-8EE6-27B41712E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66" y="4872298"/>
            <a:ext cx="2066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1">
            <a:extLst>
              <a:ext uri="{FF2B5EF4-FFF2-40B4-BE49-F238E27FC236}">
                <a16:creationId xmlns:a16="http://schemas.microsoft.com/office/drawing/2014/main" id="{5D049F80-6259-0D40-853D-3A27610B3FCF}"/>
              </a:ext>
            </a:extLst>
          </p:cNvPr>
          <p:cNvSpPr txBox="1">
            <a:spLocks noChangeArrowheads="1"/>
          </p:cNvSpPr>
          <p:nvPr/>
        </p:nvSpPr>
        <p:spPr bwMode="auto">
          <a:xfrm>
            <a:off x="173736" y="1307592"/>
            <a:ext cx="240978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mn-lt"/>
              </a:rPr>
              <a:t>Daylight analysis: 15:00 hours, end of March</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A useful amount of daylight is reaching the back of the room via the high level windows. </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The amount of direct sunlight next to the windows is reduced.</a:t>
            </a:r>
          </a:p>
        </p:txBody>
      </p:sp>
    </p:spTree>
    <p:extLst>
      <p:ext uri="{BB962C8B-B14F-4D97-AF65-F5344CB8AC3E}">
        <p14:creationId xmlns:p14="http://schemas.microsoft.com/office/powerpoint/2010/main" val="5214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DB7FF-9AEF-6E4A-A680-13A69811414E}"/>
              </a:ext>
            </a:extLst>
          </p:cNvPr>
          <p:cNvPicPr>
            <a:picLocks noChangeAspect="1"/>
          </p:cNvPicPr>
          <p:nvPr/>
        </p:nvPicPr>
        <p:blipFill rotWithShape="1">
          <a:blip r:embed="rId2"/>
          <a:srcRect l="-82" b="2823"/>
          <a:stretch/>
        </p:blipFill>
        <p:spPr>
          <a:xfrm>
            <a:off x="3186264" y="3080962"/>
            <a:ext cx="4805701" cy="3758919"/>
          </a:xfrm>
          <a:prstGeom prst="rect">
            <a:avLst/>
          </a:prstGeom>
        </p:spPr>
      </p:pic>
      <p:pic>
        <p:nvPicPr>
          <p:cNvPr id="3" name="Picture 10">
            <a:extLst>
              <a:ext uri="{FF2B5EF4-FFF2-40B4-BE49-F238E27FC236}">
                <a16:creationId xmlns:a16="http://schemas.microsoft.com/office/drawing/2014/main" id="{E563D99C-1282-8243-8EE6-27B41712E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759" y="4278409"/>
            <a:ext cx="2066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1">
            <a:extLst>
              <a:ext uri="{FF2B5EF4-FFF2-40B4-BE49-F238E27FC236}">
                <a16:creationId xmlns:a16="http://schemas.microsoft.com/office/drawing/2014/main" id="{5D049F80-6259-0D40-853D-3A27610B3FCF}"/>
              </a:ext>
            </a:extLst>
          </p:cNvPr>
          <p:cNvSpPr txBox="1">
            <a:spLocks noChangeArrowheads="1"/>
          </p:cNvSpPr>
          <p:nvPr/>
        </p:nvSpPr>
        <p:spPr bwMode="auto">
          <a:xfrm>
            <a:off x="173736" y="1307592"/>
            <a:ext cx="24097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mn-lt"/>
              </a:rPr>
              <a:t>Daylight analysis: 15:00 hours, end of March</a:t>
            </a:r>
          </a:p>
          <a:p>
            <a:pPr>
              <a:spcBef>
                <a:spcPct val="0"/>
              </a:spcBef>
              <a:buFontTx/>
              <a:buNone/>
            </a:pPr>
            <a:endParaRPr lang="en-GB" altLang="en-US" sz="1800" dirty="0">
              <a:latin typeface="+mn-lt"/>
            </a:endParaRPr>
          </a:p>
        </p:txBody>
      </p:sp>
      <p:pic>
        <p:nvPicPr>
          <p:cNvPr id="2" name="Picture 9">
            <a:extLst>
              <a:ext uri="{FF2B5EF4-FFF2-40B4-BE49-F238E27FC236}">
                <a16:creationId xmlns:a16="http://schemas.microsoft.com/office/drawing/2014/main" id="{1F836C11-ABAF-6A46-909A-866849B063E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7429"/>
          <a:stretch/>
        </p:blipFill>
        <p:spPr bwMode="auto">
          <a:xfrm>
            <a:off x="7975409" y="3115342"/>
            <a:ext cx="3996188" cy="372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9EBEF57F-9790-C144-B668-2B79CA6B8312}"/>
              </a:ext>
            </a:extLst>
          </p:cNvPr>
          <p:cNvGrpSpPr/>
          <p:nvPr/>
        </p:nvGrpSpPr>
        <p:grpSpPr>
          <a:xfrm>
            <a:off x="8067375" y="920922"/>
            <a:ext cx="3904222" cy="2088978"/>
            <a:chOff x="2044056" y="649356"/>
            <a:chExt cx="10147944" cy="6223552"/>
          </a:xfrm>
        </p:grpSpPr>
        <p:sp>
          <p:nvSpPr>
            <p:cNvPr id="8" name="Rectangle 7">
              <a:extLst>
                <a:ext uri="{FF2B5EF4-FFF2-40B4-BE49-F238E27FC236}">
                  <a16:creationId xmlns:a16="http://schemas.microsoft.com/office/drawing/2014/main" id="{330ABF53-2840-CE4E-83B8-B5DF294B9DF2}"/>
                </a:ext>
              </a:extLst>
            </p:cNvPr>
            <p:cNvSpPr/>
            <p:nvPr/>
          </p:nvSpPr>
          <p:spPr>
            <a:xfrm>
              <a:off x="2044056" y="1596452"/>
              <a:ext cx="3909391" cy="52669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0A83EB-E209-5A45-8740-7A5CAFDDA63A}"/>
                </a:ext>
              </a:extLst>
            </p:cNvPr>
            <p:cNvPicPr>
              <a:picLocks noChangeAspect="1"/>
            </p:cNvPicPr>
            <p:nvPr/>
          </p:nvPicPr>
          <p:blipFill>
            <a:blip r:embed="rId5"/>
            <a:stretch>
              <a:fillRect/>
            </a:stretch>
          </p:blipFill>
          <p:spPr>
            <a:xfrm>
              <a:off x="2337263" y="649356"/>
              <a:ext cx="9854737" cy="6223552"/>
            </a:xfrm>
            <a:prstGeom prst="rect">
              <a:avLst/>
            </a:prstGeom>
          </p:spPr>
        </p:pic>
      </p:grpSp>
      <p:pic>
        <p:nvPicPr>
          <p:cNvPr id="10" name="Picture 9">
            <a:extLst>
              <a:ext uri="{FF2B5EF4-FFF2-40B4-BE49-F238E27FC236}">
                <a16:creationId xmlns:a16="http://schemas.microsoft.com/office/drawing/2014/main" id="{9E828907-0CCB-044E-A65F-FFB8FEF7531C}"/>
              </a:ext>
            </a:extLst>
          </p:cNvPr>
          <p:cNvPicPr>
            <a:picLocks noChangeAspect="1"/>
          </p:cNvPicPr>
          <p:nvPr/>
        </p:nvPicPr>
        <p:blipFill>
          <a:blip r:embed="rId6"/>
          <a:stretch>
            <a:fillRect/>
          </a:stretch>
        </p:blipFill>
        <p:spPr>
          <a:xfrm>
            <a:off x="4279769" y="1223104"/>
            <a:ext cx="3344936" cy="1783241"/>
          </a:xfrm>
          <a:prstGeom prst="rect">
            <a:avLst/>
          </a:prstGeom>
        </p:spPr>
      </p:pic>
      <p:sp>
        <p:nvSpPr>
          <p:cNvPr id="12" name="TextBox 11">
            <a:extLst>
              <a:ext uri="{FF2B5EF4-FFF2-40B4-BE49-F238E27FC236}">
                <a16:creationId xmlns:a16="http://schemas.microsoft.com/office/drawing/2014/main" id="{CD0A54C0-1CB6-8F47-8925-C8FC27FEB3A8}"/>
              </a:ext>
            </a:extLst>
          </p:cNvPr>
          <p:cNvSpPr txBox="1">
            <a:spLocks noChangeArrowheads="1"/>
          </p:cNvSpPr>
          <p:nvPr/>
        </p:nvSpPr>
        <p:spPr bwMode="auto">
          <a:xfrm>
            <a:off x="4236309" y="845927"/>
            <a:ext cx="2409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mn-lt"/>
              </a:rPr>
              <a:t>Original Configuration</a:t>
            </a:r>
          </a:p>
          <a:p>
            <a:pPr>
              <a:spcBef>
                <a:spcPct val="0"/>
              </a:spcBef>
              <a:buFontTx/>
              <a:buNone/>
            </a:pPr>
            <a:endParaRPr lang="en-GB" altLang="en-US" sz="1800" dirty="0">
              <a:latin typeface="+mn-lt"/>
            </a:endParaRPr>
          </a:p>
        </p:txBody>
      </p:sp>
      <p:sp>
        <p:nvSpPr>
          <p:cNvPr id="13" name="TextBox 12">
            <a:extLst>
              <a:ext uri="{FF2B5EF4-FFF2-40B4-BE49-F238E27FC236}">
                <a16:creationId xmlns:a16="http://schemas.microsoft.com/office/drawing/2014/main" id="{1A495542-C06E-654A-A689-C34CC254FAE6}"/>
              </a:ext>
            </a:extLst>
          </p:cNvPr>
          <p:cNvSpPr txBox="1">
            <a:spLocks noChangeArrowheads="1"/>
          </p:cNvSpPr>
          <p:nvPr/>
        </p:nvSpPr>
        <p:spPr bwMode="auto">
          <a:xfrm>
            <a:off x="7975409" y="845926"/>
            <a:ext cx="2409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mn-lt"/>
              </a:rPr>
              <a:t>Revised Configuration</a:t>
            </a:r>
          </a:p>
          <a:p>
            <a:pPr>
              <a:spcBef>
                <a:spcPct val="0"/>
              </a:spcBef>
              <a:buFontTx/>
              <a:buNone/>
            </a:pPr>
            <a:endParaRPr lang="en-GB" altLang="en-US" sz="1800" dirty="0">
              <a:latin typeface="+mn-lt"/>
            </a:endParaRPr>
          </a:p>
        </p:txBody>
      </p:sp>
      <p:sp>
        <p:nvSpPr>
          <p:cNvPr id="14" name="TextBox 11">
            <a:extLst>
              <a:ext uri="{FF2B5EF4-FFF2-40B4-BE49-F238E27FC236}">
                <a16:creationId xmlns:a16="http://schemas.microsoft.com/office/drawing/2014/main" id="{F596C62C-A39A-494F-9691-20FF5B2836EE}"/>
              </a:ext>
            </a:extLst>
          </p:cNvPr>
          <p:cNvSpPr txBox="1">
            <a:spLocks noChangeArrowheads="1"/>
          </p:cNvSpPr>
          <p:nvPr/>
        </p:nvSpPr>
        <p:spPr bwMode="auto">
          <a:xfrm>
            <a:off x="173736" y="1307592"/>
            <a:ext cx="24097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mn-lt"/>
              </a:rPr>
              <a:t>Daylight analysis: 15:00 hours, end of March</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Original:  3 rows of windows at south wall</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Revised:  2 rows, middle row removed</a:t>
            </a:r>
          </a:p>
        </p:txBody>
      </p:sp>
    </p:spTree>
    <p:extLst>
      <p:ext uri="{BB962C8B-B14F-4D97-AF65-F5344CB8AC3E}">
        <p14:creationId xmlns:p14="http://schemas.microsoft.com/office/powerpoint/2010/main" val="40061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5DB373-A088-3F4E-AF5B-F5B4751D78D7}"/>
              </a:ext>
            </a:extLst>
          </p:cNvPr>
          <p:cNvPicPr>
            <a:picLocks noChangeAspect="1"/>
          </p:cNvPicPr>
          <p:nvPr/>
        </p:nvPicPr>
        <p:blipFill>
          <a:blip r:embed="rId2"/>
          <a:stretch>
            <a:fillRect/>
          </a:stretch>
        </p:blipFill>
        <p:spPr>
          <a:xfrm>
            <a:off x="1085410" y="1075834"/>
            <a:ext cx="9239250" cy="3724275"/>
          </a:xfrm>
          <a:prstGeom prst="rect">
            <a:avLst/>
          </a:prstGeom>
        </p:spPr>
      </p:pic>
      <p:sp>
        <p:nvSpPr>
          <p:cNvPr id="7" name="TextBox 6">
            <a:extLst>
              <a:ext uri="{FF2B5EF4-FFF2-40B4-BE49-F238E27FC236}">
                <a16:creationId xmlns:a16="http://schemas.microsoft.com/office/drawing/2014/main" id="{EC5857BC-187C-7948-B413-73EB17FEA904}"/>
              </a:ext>
            </a:extLst>
          </p:cNvPr>
          <p:cNvSpPr txBox="1"/>
          <p:nvPr/>
        </p:nvSpPr>
        <p:spPr>
          <a:xfrm>
            <a:off x="8452761" y="3876224"/>
            <a:ext cx="3345873" cy="2585323"/>
          </a:xfrm>
          <a:prstGeom prst="rect">
            <a:avLst/>
          </a:prstGeom>
          <a:noFill/>
        </p:spPr>
        <p:txBody>
          <a:bodyPr wrap="square" rtlCol="0">
            <a:spAutoFit/>
          </a:bodyPr>
          <a:lstStyle/>
          <a:p>
            <a:r>
              <a:rPr lang="en-GB" dirty="0"/>
              <a:t>This time the </a:t>
            </a:r>
            <a:r>
              <a:rPr lang="en-GB" b="1" dirty="0" err="1"/>
              <a:t>UDIa</a:t>
            </a:r>
            <a:r>
              <a:rPr lang="en-GB" dirty="0"/>
              <a:t> is at 85% giving a very good performance.</a:t>
            </a:r>
          </a:p>
          <a:p>
            <a:r>
              <a:rPr lang="en-GB" b="1" dirty="0" err="1"/>
              <a:t>UDIe</a:t>
            </a:r>
            <a:r>
              <a:rPr lang="en-GB" dirty="0"/>
              <a:t> is at an acceptable level.</a:t>
            </a:r>
          </a:p>
          <a:p>
            <a:endParaRPr lang="en-GB" dirty="0"/>
          </a:p>
          <a:p>
            <a:r>
              <a:rPr lang="en-GB" dirty="0"/>
              <a:t>High level windows have given a good general distribution of daylight and the low level view windows do not produce excessive glare.</a:t>
            </a:r>
          </a:p>
        </p:txBody>
      </p:sp>
    </p:spTree>
    <p:extLst>
      <p:ext uri="{BB962C8B-B14F-4D97-AF65-F5344CB8AC3E}">
        <p14:creationId xmlns:p14="http://schemas.microsoft.com/office/powerpoint/2010/main" val="52504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A225B5-599A-D940-9C35-B16133E6B1D2}"/>
              </a:ext>
            </a:extLst>
          </p:cNvPr>
          <p:cNvPicPr>
            <a:picLocks noChangeAspect="1"/>
          </p:cNvPicPr>
          <p:nvPr/>
        </p:nvPicPr>
        <p:blipFill>
          <a:blip r:embed="rId2"/>
          <a:stretch>
            <a:fillRect/>
          </a:stretch>
        </p:blipFill>
        <p:spPr>
          <a:xfrm>
            <a:off x="2946246" y="760575"/>
            <a:ext cx="8750808" cy="5943600"/>
          </a:xfrm>
          <a:prstGeom prst="rect">
            <a:avLst/>
          </a:prstGeom>
        </p:spPr>
      </p:pic>
      <p:sp>
        <p:nvSpPr>
          <p:cNvPr id="16" name="TextBox 15">
            <a:extLst>
              <a:ext uri="{FF2B5EF4-FFF2-40B4-BE49-F238E27FC236}">
                <a16:creationId xmlns:a16="http://schemas.microsoft.com/office/drawing/2014/main" id="{ABFAE55D-4919-7E44-B6CD-0743213D1CCC}"/>
              </a:ext>
            </a:extLst>
          </p:cNvPr>
          <p:cNvSpPr txBox="1"/>
          <p:nvPr/>
        </p:nvSpPr>
        <p:spPr>
          <a:xfrm>
            <a:off x="173736" y="1307592"/>
            <a:ext cx="2226685" cy="2031325"/>
          </a:xfrm>
          <a:prstGeom prst="rect">
            <a:avLst/>
          </a:prstGeom>
          <a:noFill/>
        </p:spPr>
        <p:txBody>
          <a:bodyPr wrap="square" rtlCol="0">
            <a:spAutoFit/>
          </a:bodyPr>
          <a:lstStyle/>
          <a:p>
            <a:r>
              <a:rPr lang="en-GB" altLang="en-US" b="1" dirty="0"/>
              <a:t>Daylight analysis: 15:00 hours, end of March</a:t>
            </a:r>
          </a:p>
          <a:p>
            <a:endParaRPr lang="en-GB" dirty="0"/>
          </a:p>
          <a:p>
            <a:r>
              <a:rPr lang="en-GB" dirty="0"/>
              <a:t>The </a:t>
            </a:r>
            <a:r>
              <a:rPr lang="en-GB" b="1" dirty="0" err="1"/>
              <a:t>UDIa</a:t>
            </a:r>
            <a:r>
              <a:rPr lang="en-GB" dirty="0"/>
              <a:t> distribution is quite flat, which is ideal.</a:t>
            </a:r>
          </a:p>
        </p:txBody>
      </p:sp>
    </p:spTree>
    <p:extLst>
      <p:ext uri="{BB962C8B-B14F-4D97-AF65-F5344CB8AC3E}">
        <p14:creationId xmlns:p14="http://schemas.microsoft.com/office/powerpoint/2010/main" val="52303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B3CD667-B66F-084F-B863-753233B79C1C}"/>
              </a:ext>
            </a:extLst>
          </p:cNvPr>
          <p:cNvPicPr>
            <a:picLocks noChangeAspect="1"/>
          </p:cNvPicPr>
          <p:nvPr/>
        </p:nvPicPr>
        <p:blipFill>
          <a:blip r:embed="rId2"/>
          <a:stretch>
            <a:fillRect/>
          </a:stretch>
        </p:blipFill>
        <p:spPr>
          <a:xfrm>
            <a:off x="2966558" y="774677"/>
            <a:ext cx="8759952" cy="5943600"/>
          </a:xfrm>
          <a:prstGeom prst="rect">
            <a:avLst/>
          </a:prstGeom>
        </p:spPr>
      </p:pic>
      <p:sp>
        <p:nvSpPr>
          <p:cNvPr id="16" name="TextBox 15">
            <a:extLst>
              <a:ext uri="{FF2B5EF4-FFF2-40B4-BE49-F238E27FC236}">
                <a16:creationId xmlns:a16="http://schemas.microsoft.com/office/drawing/2014/main" id="{464AC1A3-49BB-9548-A797-4C6EFF24A614}"/>
              </a:ext>
            </a:extLst>
          </p:cNvPr>
          <p:cNvSpPr txBox="1"/>
          <p:nvPr/>
        </p:nvSpPr>
        <p:spPr>
          <a:xfrm>
            <a:off x="173736" y="1307592"/>
            <a:ext cx="1901536" cy="923330"/>
          </a:xfrm>
          <a:prstGeom prst="rect">
            <a:avLst/>
          </a:prstGeom>
          <a:noFill/>
        </p:spPr>
        <p:txBody>
          <a:bodyPr wrap="square" rtlCol="0">
            <a:spAutoFit/>
          </a:bodyPr>
          <a:lstStyle/>
          <a:p>
            <a:r>
              <a:rPr lang="en-GB" b="1" dirty="0" err="1"/>
              <a:t>UDIe</a:t>
            </a:r>
            <a:r>
              <a:rPr lang="en-GB" dirty="0"/>
              <a:t> is confined to close to the view windows.</a:t>
            </a:r>
          </a:p>
        </p:txBody>
      </p:sp>
    </p:spTree>
    <p:extLst>
      <p:ext uri="{BB962C8B-B14F-4D97-AF65-F5344CB8AC3E}">
        <p14:creationId xmlns:p14="http://schemas.microsoft.com/office/powerpoint/2010/main" val="49671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370656B-C9BB-5E47-B598-ABFB4FB06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99" y="4732006"/>
            <a:ext cx="7021286" cy="130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9AF38E5-C569-8D4F-BDCB-7C72C5DD7434}"/>
              </a:ext>
            </a:extLst>
          </p:cNvPr>
          <p:cNvPicPr>
            <a:picLocks noChangeAspect="1"/>
          </p:cNvPicPr>
          <p:nvPr/>
        </p:nvPicPr>
        <p:blipFill>
          <a:blip r:embed="rId3"/>
          <a:stretch>
            <a:fillRect/>
          </a:stretch>
        </p:blipFill>
        <p:spPr>
          <a:xfrm>
            <a:off x="5869242" y="724076"/>
            <a:ext cx="5974259" cy="5983123"/>
          </a:xfrm>
          <a:prstGeom prst="rect">
            <a:avLst/>
          </a:prstGeom>
        </p:spPr>
      </p:pic>
      <p:sp>
        <p:nvSpPr>
          <p:cNvPr id="4" name="TextBox 3">
            <a:extLst>
              <a:ext uri="{FF2B5EF4-FFF2-40B4-BE49-F238E27FC236}">
                <a16:creationId xmlns:a16="http://schemas.microsoft.com/office/drawing/2014/main" id="{CFC3574D-1225-FA43-BA79-1AC2C87D1149}"/>
              </a:ext>
            </a:extLst>
          </p:cNvPr>
          <p:cNvSpPr txBox="1"/>
          <p:nvPr/>
        </p:nvSpPr>
        <p:spPr>
          <a:xfrm>
            <a:off x="528114" y="1017688"/>
            <a:ext cx="5012872" cy="3416320"/>
          </a:xfrm>
          <a:prstGeom prst="rect">
            <a:avLst/>
          </a:prstGeom>
          <a:noFill/>
        </p:spPr>
        <p:txBody>
          <a:bodyPr wrap="square" rtlCol="0">
            <a:spAutoFit/>
          </a:bodyPr>
          <a:lstStyle/>
          <a:p>
            <a:r>
              <a:rPr lang="en-GB" dirty="0"/>
              <a:t>The high level windows at the front and back of the room are good for daylight distribution, but are also very useful for natural ventilation combined with some limited view window opening. </a:t>
            </a:r>
          </a:p>
          <a:p>
            <a:endParaRPr lang="en-GB" dirty="0"/>
          </a:p>
          <a:p>
            <a:r>
              <a:rPr lang="en-GB" dirty="0"/>
              <a:t>The reduction in lighting gains has also helped to achieve a pass on </a:t>
            </a:r>
            <a:r>
              <a:rPr lang="en-GB" dirty="0">
                <a:hlinkClick r:id="rId4"/>
              </a:rPr>
              <a:t>BB101</a:t>
            </a:r>
            <a:r>
              <a:rPr lang="en-GB" dirty="0"/>
              <a:t> with the London Test Reference Year (TRY) weather set, and on </a:t>
            </a:r>
            <a:r>
              <a:rPr lang="en-GB" dirty="0">
                <a:hlinkClick r:id="rId5"/>
              </a:rPr>
              <a:t>TM52</a:t>
            </a:r>
            <a:r>
              <a:rPr lang="en-GB" dirty="0"/>
              <a:t> when using the same weather set.</a:t>
            </a:r>
          </a:p>
          <a:p>
            <a:endParaRPr lang="en-GB" dirty="0"/>
          </a:p>
          <a:p>
            <a:r>
              <a:rPr lang="en-GB" dirty="0"/>
              <a:t>Performance metrics can be output to Excel or pdf as shown.</a:t>
            </a:r>
          </a:p>
        </p:txBody>
      </p:sp>
    </p:spTree>
    <p:extLst>
      <p:ext uri="{BB962C8B-B14F-4D97-AF65-F5344CB8AC3E}">
        <p14:creationId xmlns:p14="http://schemas.microsoft.com/office/powerpoint/2010/main" val="29508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7CD194-03E9-9E4D-9BC3-4755399D91CC}"/>
              </a:ext>
            </a:extLst>
          </p:cNvPr>
          <p:cNvPicPr>
            <a:picLocks noChangeAspect="1"/>
          </p:cNvPicPr>
          <p:nvPr/>
        </p:nvPicPr>
        <p:blipFill>
          <a:blip r:embed="rId2"/>
          <a:stretch>
            <a:fillRect/>
          </a:stretch>
        </p:blipFill>
        <p:spPr>
          <a:xfrm>
            <a:off x="2634370" y="3652282"/>
            <a:ext cx="1994747" cy="1737360"/>
          </a:xfrm>
          <a:prstGeom prst="rect">
            <a:avLst/>
          </a:prstGeom>
        </p:spPr>
      </p:pic>
      <p:pic>
        <p:nvPicPr>
          <p:cNvPr id="9" name="Picture 8">
            <a:extLst>
              <a:ext uri="{FF2B5EF4-FFF2-40B4-BE49-F238E27FC236}">
                <a16:creationId xmlns:a16="http://schemas.microsoft.com/office/drawing/2014/main" id="{9B578FB1-7F47-2A45-B4FB-2A76E4F249CF}"/>
              </a:ext>
            </a:extLst>
          </p:cNvPr>
          <p:cNvPicPr>
            <a:picLocks noChangeAspect="1"/>
          </p:cNvPicPr>
          <p:nvPr/>
        </p:nvPicPr>
        <p:blipFill>
          <a:blip r:embed="rId3"/>
          <a:stretch>
            <a:fillRect/>
          </a:stretch>
        </p:blipFill>
        <p:spPr>
          <a:xfrm>
            <a:off x="2044056" y="1465788"/>
            <a:ext cx="10147944" cy="5387914"/>
          </a:xfrm>
          <a:prstGeom prst="rect">
            <a:avLst/>
          </a:prstGeom>
        </p:spPr>
      </p:pic>
      <p:sp>
        <p:nvSpPr>
          <p:cNvPr id="10" name="TextBox 9">
            <a:extLst>
              <a:ext uri="{FF2B5EF4-FFF2-40B4-BE49-F238E27FC236}">
                <a16:creationId xmlns:a16="http://schemas.microsoft.com/office/drawing/2014/main" id="{4F29DFEB-FE54-B94E-9A2C-20B69C6B54F7}"/>
              </a:ext>
            </a:extLst>
          </p:cNvPr>
          <p:cNvSpPr txBox="1"/>
          <p:nvPr/>
        </p:nvSpPr>
        <p:spPr>
          <a:xfrm>
            <a:off x="171871" y="811888"/>
            <a:ext cx="8366167" cy="923330"/>
          </a:xfrm>
          <a:prstGeom prst="rect">
            <a:avLst/>
          </a:prstGeom>
          <a:noFill/>
        </p:spPr>
        <p:txBody>
          <a:bodyPr wrap="square" rtlCol="0">
            <a:spAutoFit/>
          </a:bodyPr>
          <a:lstStyle/>
          <a:p>
            <a:r>
              <a:rPr lang="en-GB" dirty="0"/>
              <a:t>An alternative to removing the middle row of windows would be to provide some solar shading to reduce the direct sunlight </a:t>
            </a:r>
          </a:p>
          <a:p>
            <a:r>
              <a:rPr lang="en-GB" dirty="0"/>
              <a:t>through these windows.</a:t>
            </a:r>
          </a:p>
        </p:txBody>
      </p:sp>
      <p:sp>
        <p:nvSpPr>
          <p:cNvPr id="11" name="TextBox 10">
            <a:extLst>
              <a:ext uri="{FF2B5EF4-FFF2-40B4-BE49-F238E27FC236}">
                <a16:creationId xmlns:a16="http://schemas.microsoft.com/office/drawing/2014/main" id="{92A15650-7DA8-A145-AF9C-C0D5AEC2C513}"/>
              </a:ext>
            </a:extLst>
          </p:cNvPr>
          <p:cNvSpPr txBox="1"/>
          <p:nvPr/>
        </p:nvSpPr>
        <p:spPr>
          <a:xfrm>
            <a:off x="171871" y="4235480"/>
            <a:ext cx="1850316" cy="2308324"/>
          </a:xfrm>
          <a:prstGeom prst="rect">
            <a:avLst/>
          </a:prstGeom>
          <a:noFill/>
        </p:spPr>
        <p:txBody>
          <a:bodyPr wrap="square" rtlCol="0">
            <a:spAutoFit/>
          </a:bodyPr>
          <a:lstStyle/>
          <a:p>
            <a:r>
              <a:rPr lang="en-GB" b="1" dirty="0"/>
              <a:t>This façade solution is </a:t>
            </a:r>
          </a:p>
          <a:p>
            <a:r>
              <a:rPr lang="en-GB" b="1" dirty="0"/>
              <a:t>but one of </a:t>
            </a:r>
          </a:p>
          <a:p>
            <a:r>
              <a:rPr lang="en-GB" b="1" dirty="0"/>
              <a:t>many that </a:t>
            </a:r>
          </a:p>
          <a:p>
            <a:r>
              <a:rPr lang="en-GB" b="1" dirty="0"/>
              <a:t>would comply with the </a:t>
            </a:r>
          </a:p>
          <a:p>
            <a:r>
              <a:rPr lang="en-GB" b="1" dirty="0"/>
              <a:t>CBDM </a:t>
            </a:r>
          </a:p>
          <a:p>
            <a:r>
              <a:rPr lang="en-GB" b="1" dirty="0"/>
              <a:t>criteria</a:t>
            </a:r>
          </a:p>
        </p:txBody>
      </p:sp>
      <p:sp>
        <p:nvSpPr>
          <p:cNvPr id="12" name="TextBox 11">
            <a:extLst>
              <a:ext uri="{FF2B5EF4-FFF2-40B4-BE49-F238E27FC236}">
                <a16:creationId xmlns:a16="http://schemas.microsoft.com/office/drawing/2014/main" id="{AB458478-2939-3748-BCA4-36955DFF525A}"/>
              </a:ext>
            </a:extLst>
          </p:cNvPr>
          <p:cNvSpPr txBox="1"/>
          <p:nvPr/>
        </p:nvSpPr>
        <p:spPr>
          <a:xfrm>
            <a:off x="171871" y="2031470"/>
            <a:ext cx="4218710" cy="1754326"/>
          </a:xfrm>
          <a:prstGeom prst="rect">
            <a:avLst/>
          </a:prstGeom>
          <a:noFill/>
        </p:spPr>
        <p:txBody>
          <a:bodyPr wrap="square" rtlCol="0">
            <a:spAutoFit/>
          </a:bodyPr>
          <a:lstStyle/>
          <a:p>
            <a:r>
              <a:rPr lang="en-GB" dirty="0"/>
              <a:t>This configuration also had </a:t>
            </a:r>
          </a:p>
          <a:p>
            <a:r>
              <a:rPr lang="en-GB" dirty="0"/>
              <a:t>good CBDM metrics. </a:t>
            </a:r>
          </a:p>
          <a:p>
            <a:endParaRPr lang="en-GB" dirty="0"/>
          </a:p>
          <a:p>
            <a:r>
              <a:rPr lang="en-GB" dirty="0"/>
              <a:t>Both configurations </a:t>
            </a:r>
          </a:p>
          <a:p>
            <a:r>
              <a:rPr lang="en-GB" dirty="0"/>
              <a:t>worked well on all </a:t>
            </a:r>
          </a:p>
          <a:p>
            <a:r>
              <a:rPr lang="en-GB" dirty="0"/>
              <a:t>orientations.</a:t>
            </a:r>
          </a:p>
        </p:txBody>
      </p:sp>
    </p:spTree>
    <p:extLst>
      <p:ext uri="{BB962C8B-B14F-4D97-AF65-F5344CB8AC3E}">
        <p14:creationId xmlns:p14="http://schemas.microsoft.com/office/powerpoint/2010/main" val="201873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0B1548A-706B-254B-ACC5-5861328D2F04}"/>
              </a:ext>
            </a:extLst>
          </p:cNvPr>
          <p:cNvSpPr txBox="1"/>
          <p:nvPr/>
        </p:nvSpPr>
        <p:spPr>
          <a:xfrm>
            <a:off x="171676" y="1310986"/>
            <a:ext cx="2813571" cy="1477328"/>
          </a:xfrm>
          <a:prstGeom prst="rect">
            <a:avLst/>
          </a:prstGeom>
          <a:noFill/>
        </p:spPr>
        <p:txBody>
          <a:bodyPr wrap="square" rtlCol="0">
            <a:spAutoFit/>
          </a:bodyPr>
          <a:lstStyle/>
          <a:p>
            <a:r>
              <a:rPr lang="en-GB" dirty="0"/>
              <a:t>To provide an insight into the single number metrics for the whole year, they are available on a monthly, weekly, and hourly basis.</a:t>
            </a:r>
          </a:p>
        </p:txBody>
      </p:sp>
      <p:pic>
        <p:nvPicPr>
          <p:cNvPr id="10" name="Picture 9">
            <a:extLst>
              <a:ext uri="{FF2B5EF4-FFF2-40B4-BE49-F238E27FC236}">
                <a16:creationId xmlns:a16="http://schemas.microsoft.com/office/drawing/2014/main" id="{F4E5FA2D-89FE-5E47-8FED-2586AC4368A3}"/>
              </a:ext>
            </a:extLst>
          </p:cNvPr>
          <p:cNvPicPr>
            <a:picLocks noChangeAspect="1"/>
          </p:cNvPicPr>
          <p:nvPr/>
        </p:nvPicPr>
        <p:blipFill>
          <a:blip r:embed="rId2"/>
          <a:stretch>
            <a:fillRect/>
          </a:stretch>
        </p:blipFill>
        <p:spPr>
          <a:xfrm>
            <a:off x="3542139" y="644018"/>
            <a:ext cx="8649861" cy="6213981"/>
          </a:xfrm>
          <a:prstGeom prst="rect">
            <a:avLst/>
          </a:prstGeom>
        </p:spPr>
      </p:pic>
      <p:sp>
        <p:nvSpPr>
          <p:cNvPr id="4" name="TextBox 3">
            <a:extLst>
              <a:ext uri="{FF2B5EF4-FFF2-40B4-BE49-F238E27FC236}">
                <a16:creationId xmlns:a16="http://schemas.microsoft.com/office/drawing/2014/main" id="{F5F94B34-8ADC-4946-8C4C-423225D8E40C}"/>
              </a:ext>
            </a:extLst>
          </p:cNvPr>
          <p:cNvSpPr txBox="1"/>
          <p:nvPr/>
        </p:nvSpPr>
        <p:spPr>
          <a:xfrm>
            <a:off x="171676" y="5234107"/>
            <a:ext cx="2813571" cy="1200329"/>
          </a:xfrm>
          <a:prstGeom prst="rect">
            <a:avLst/>
          </a:prstGeom>
          <a:noFill/>
        </p:spPr>
        <p:txBody>
          <a:bodyPr wrap="square" rtlCol="0">
            <a:spAutoFit/>
          </a:bodyPr>
          <a:lstStyle/>
          <a:p>
            <a:r>
              <a:rPr lang="en-GB" dirty="0"/>
              <a:t>The secret to a successful solution is to have the ‘Excessive’ level consistently low over the year.</a:t>
            </a:r>
          </a:p>
        </p:txBody>
      </p:sp>
      <p:grpSp>
        <p:nvGrpSpPr>
          <p:cNvPr id="3" name="Group 2">
            <a:extLst>
              <a:ext uri="{FF2B5EF4-FFF2-40B4-BE49-F238E27FC236}">
                <a16:creationId xmlns:a16="http://schemas.microsoft.com/office/drawing/2014/main" id="{09C58982-AD7A-8240-B2CB-A144DD39003D}"/>
              </a:ext>
            </a:extLst>
          </p:cNvPr>
          <p:cNvGrpSpPr/>
          <p:nvPr/>
        </p:nvGrpSpPr>
        <p:grpSpPr>
          <a:xfrm>
            <a:off x="647739" y="3339701"/>
            <a:ext cx="2599587" cy="1323439"/>
            <a:chOff x="367647" y="3339701"/>
            <a:chExt cx="2599587" cy="1323439"/>
          </a:xfrm>
        </p:grpSpPr>
        <p:sp>
          <p:nvSpPr>
            <p:cNvPr id="5" name="TextBox 4">
              <a:extLst>
                <a:ext uri="{FF2B5EF4-FFF2-40B4-BE49-F238E27FC236}">
                  <a16:creationId xmlns:a16="http://schemas.microsoft.com/office/drawing/2014/main" id="{35B8C8F1-9FE3-8B48-94CA-9304A20D8C30}"/>
                </a:ext>
              </a:extLst>
            </p:cNvPr>
            <p:cNvSpPr txBox="1"/>
            <p:nvPr/>
          </p:nvSpPr>
          <p:spPr>
            <a:xfrm>
              <a:off x="640807" y="3339701"/>
              <a:ext cx="2326427" cy="1323439"/>
            </a:xfrm>
            <a:prstGeom prst="rect">
              <a:avLst/>
            </a:prstGeom>
            <a:noFill/>
          </p:spPr>
          <p:txBody>
            <a:bodyPr wrap="square" rtlCol="0">
              <a:spAutoFit/>
            </a:bodyPr>
            <a:lstStyle/>
            <a:p>
              <a:r>
                <a:rPr lang="en-GB" sz="1600" dirty="0"/>
                <a:t>UDIs (Supplementary)</a:t>
              </a:r>
            </a:p>
            <a:p>
              <a:endParaRPr lang="en-GB" sz="1600" dirty="0"/>
            </a:p>
            <a:p>
              <a:r>
                <a:rPr lang="en-GB" sz="1600" dirty="0" err="1"/>
                <a:t>UDIa</a:t>
              </a:r>
              <a:r>
                <a:rPr lang="en-GB" sz="1600" dirty="0"/>
                <a:t> (Acceptable)</a:t>
              </a:r>
            </a:p>
            <a:p>
              <a:endParaRPr lang="en-GB" sz="1600" dirty="0"/>
            </a:p>
            <a:p>
              <a:r>
                <a:rPr lang="en-GB" sz="1600" dirty="0" err="1"/>
                <a:t>UDIe</a:t>
              </a:r>
              <a:r>
                <a:rPr lang="en-GB" sz="1600" dirty="0"/>
                <a:t> (Excessive)</a:t>
              </a:r>
            </a:p>
          </p:txBody>
        </p:sp>
        <p:sp>
          <p:nvSpPr>
            <p:cNvPr id="2" name="Rectangle 1">
              <a:extLst>
                <a:ext uri="{FF2B5EF4-FFF2-40B4-BE49-F238E27FC236}">
                  <a16:creationId xmlns:a16="http://schemas.microsoft.com/office/drawing/2014/main" id="{2C465DFD-E693-8B48-8B41-51D2CF958C3B}"/>
                </a:ext>
              </a:extLst>
            </p:cNvPr>
            <p:cNvSpPr/>
            <p:nvPr/>
          </p:nvSpPr>
          <p:spPr>
            <a:xfrm>
              <a:off x="367647" y="3362310"/>
              <a:ext cx="274320" cy="274320"/>
            </a:xfrm>
            <a:prstGeom prst="rect">
              <a:avLst/>
            </a:prstGeom>
            <a:solidFill>
              <a:srgbClr val="01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FCBED9-8CF6-D74E-80E8-FC4C49E2D6AD}"/>
                </a:ext>
              </a:extLst>
            </p:cNvPr>
            <p:cNvSpPr/>
            <p:nvPr/>
          </p:nvSpPr>
          <p:spPr>
            <a:xfrm>
              <a:off x="367647" y="3842375"/>
              <a:ext cx="274320" cy="274320"/>
            </a:xfrm>
            <a:prstGeom prst="rect">
              <a:avLst/>
            </a:prstGeom>
            <a:solidFill>
              <a:srgbClr val="000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3D725D-3F36-2D48-A39C-CEF2CAE794C1}"/>
                </a:ext>
              </a:extLst>
            </p:cNvPr>
            <p:cNvSpPr/>
            <p:nvPr/>
          </p:nvSpPr>
          <p:spPr>
            <a:xfrm>
              <a:off x="367647" y="4331538"/>
              <a:ext cx="274320" cy="274320"/>
            </a:xfrm>
            <a:prstGeom prst="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050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513FB6-11B5-4B46-A0F2-FE82F204B317}"/>
              </a:ext>
            </a:extLst>
          </p:cNvPr>
          <p:cNvSpPr txBox="1">
            <a:spLocks/>
          </p:cNvSpPr>
          <p:nvPr/>
        </p:nvSpPr>
        <p:spPr>
          <a:xfrm>
            <a:off x="838200" y="939114"/>
            <a:ext cx="10515600" cy="7515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err="1">
                <a:latin typeface="Calibri Light" panose="020F0302020204030204" pitchFamily="34" charset="0"/>
                <a:cs typeface="Calibri Light" panose="020F0302020204030204" pitchFamily="34" charset="0"/>
              </a:rPr>
              <a:t>Tas</a:t>
            </a:r>
            <a:r>
              <a:rPr lang="en-GB" dirty="0">
                <a:latin typeface="Calibri Light" panose="020F0302020204030204" pitchFamily="34" charset="0"/>
                <a:cs typeface="Calibri Light" panose="020F0302020204030204" pitchFamily="34" charset="0"/>
              </a:rPr>
              <a:t> Climate Based Daylight Modelling</a:t>
            </a:r>
          </a:p>
        </p:txBody>
      </p:sp>
      <p:sp>
        <p:nvSpPr>
          <p:cNvPr id="5" name="Content Placeholder 2">
            <a:extLst>
              <a:ext uri="{FF2B5EF4-FFF2-40B4-BE49-F238E27FC236}">
                <a16:creationId xmlns:a16="http://schemas.microsoft.com/office/drawing/2014/main" id="{68A5E372-67B4-AC4D-98C2-979F3766AD56}"/>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spc="40" dirty="0">
                <a:latin typeface="Calibri" panose="020F0502020204030204" pitchFamily="34" charset="0"/>
                <a:cs typeface="Calibri" panose="020F0502020204030204" pitchFamily="34" charset="0"/>
              </a:rPr>
              <a:t>Climate based daylight modelling originated in the </a:t>
            </a:r>
            <a:r>
              <a:rPr lang="en-GB" sz="2000" b="1" spc="40" dirty="0">
                <a:latin typeface="Calibri" panose="020F0502020204030204" pitchFamily="34" charset="0"/>
                <a:cs typeface="Calibri" panose="020F0502020204030204" pitchFamily="34" charset="0"/>
              </a:rPr>
              <a:t>lighting simulation community</a:t>
            </a:r>
            <a:r>
              <a:rPr lang="en-GB" sz="2000" spc="40" dirty="0">
                <a:latin typeface="Calibri" panose="020F0502020204030204" pitchFamily="34" charset="0"/>
                <a:cs typeface="Calibri" panose="020F0502020204030204" pitchFamily="34" charset="0"/>
              </a:rPr>
              <a:t>. Hourly diffuse and direct solar radiation climate data is used to produce daylight coefficients for patches of sky. Irradiance data is converted to illuminance using a luminous efficacy model. The daylight contribution to the space is then calculated hourly through the year for each sky patch.</a:t>
            </a:r>
          </a:p>
          <a:p>
            <a:pPr marL="0" indent="0">
              <a:spcBef>
                <a:spcPts val="1200"/>
              </a:spcBef>
              <a:buFont typeface="Arial" panose="020B0604020202020204" pitchFamily="34" charset="0"/>
              <a:buNone/>
            </a:pPr>
            <a:endParaRPr lang="en-GB" sz="2000" spc="40" dirty="0">
              <a:latin typeface="Calibri" panose="020F0502020204030204" pitchFamily="34" charset="0"/>
              <a:cs typeface="Calibri" panose="020F0502020204030204" pitchFamily="34" charset="0"/>
            </a:endParaRPr>
          </a:p>
          <a:p>
            <a:pPr marL="0" indent="0">
              <a:spcBef>
                <a:spcPts val="1200"/>
              </a:spcBef>
              <a:buFont typeface="Arial" panose="020B0604020202020204" pitchFamily="34" charset="0"/>
              <a:buNone/>
            </a:pPr>
            <a:r>
              <a:rPr lang="en-GB" sz="2000" spc="40" dirty="0">
                <a:latin typeface="Calibri" panose="020F0502020204030204" pitchFamily="34" charset="0"/>
                <a:cs typeface="Calibri" panose="020F0502020204030204" pitchFamily="34" charset="0"/>
              </a:rPr>
              <a:t>EDSL’s </a:t>
            </a:r>
            <a:r>
              <a:rPr lang="en-GB" sz="2000" spc="40" dirty="0" err="1">
                <a:latin typeface="Calibri" panose="020F0502020204030204" pitchFamily="34" charset="0"/>
                <a:cs typeface="Calibri" panose="020F0502020204030204" pitchFamily="34" charset="0"/>
              </a:rPr>
              <a:t>Tas</a:t>
            </a:r>
            <a:r>
              <a:rPr lang="en-GB" sz="2000" spc="40" dirty="0">
                <a:latin typeface="Calibri" panose="020F0502020204030204" pitchFamily="34" charset="0"/>
                <a:cs typeface="Calibri" panose="020F0502020204030204" pitchFamily="34" charset="0"/>
              </a:rPr>
              <a:t> software has originated in the </a:t>
            </a:r>
            <a:r>
              <a:rPr lang="en-GB" sz="2000" b="1" spc="40" dirty="0">
                <a:latin typeface="Calibri" panose="020F0502020204030204" pitchFamily="34" charset="0"/>
                <a:cs typeface="Calibri" panose="020F0502020204030204" pitchFamily="34" charset="0"/>
              </a:rPr>
              <a:t>thermal simulation community</a:t>
            </a:r>
            <a:r>
              <a:rPr lang="en-GB" sz="2000" spc="40" dirty="0">
                <a:latin typeface="Calibri" panose="020F0502020204030204" pitchFamily="34" charset="0"/>
                <a:cs typeface="Calibri" panose="020F0502020204030204" pitchFamily="34" charset="0"/>
              </a:rPr>
              <a:t>. Our </a:t>
            </a:r>
            <a:r>
              <a:rPr lang="en-GB" sz="2000" spc="40" dirty="0" err="1">
                <a:latin typeface="Calibri" panose="020F0502020204030204" pitchFamily="34" charset="0"/>
                <a:cs typeface="Calibri" panose="020F0502020204030204" pitchFamily="34" charset="0"/>
              </a:rPr>
              <a:t>Tas</a:t>
            </a:r>
            <a:r>
              <a:rPr lang="en-GB" sz="2000" spc="40" dirty="0">
                <a:latin typeface="Calibri" panose="020F0502020204030204" pitchFamily="34" charset="0"/>
                <a:cs typeface="Calibri" panose="020F0502020204030204" pitchFamily="34" charset="0"/>
              </a:rPr>
              <a:t> software calculates the diffuse and direct solar distribution in spaces hourly through the year. We have developed a daylighting simulation engine, which is fully integrated with our thermal simulation engine. We are, therefore, able to calibrate the daylight contribution from the solar contribution in a space using luminous efficacy. Put simply, we convert the hourly solar income into hourly daylight income.</a:t>
            </a:r>
          </a:p>
          <a:p>
            <a:pPr marL="0" indent="0">
              <a:spcBef>
                <a:spcPts val="1200"/>
              </a:spcBef>
              <a:buFont typeface="Arial" panose="020B0604020202020204" pitchFamily="34" charset="0"/>
              <a:buNone/>
            </a:pPr>
            <a:endParaRPr lang="en-GB" sz="2000" spc="40" dirty="0">
              <a:latin typeface="Calibri" panose="020F0502020204030204" pitchFamily="34" charset="0"/>
              <a:cs typeface="Calibri" panose="020F0502020204030204" pitchFamily="34" charset="0"/>
            </a:endParaRPr>
          </a:p>
          <a:p>
            <a:pPr marL="0" indent="0">
              <a:spcBef>
                <a:spcPts val="1200"/>
              </a:spcBef>
              <a:buFont typeface="Arial" panose="020B0604020202020204" pitchFamily="34" charset="0"/>
              <a:buNone/>
            </a:pPr>
            <a:r>
              <a:rPr lang="en-GB" sz="2000" spc="40" dirty="0">
                <a:latin typeface="Calibri" panose="020F0502020204030204" pitchFamily="34" charset="0"/>
                <a:cs typeface="Calibri" panose="020F0502020204030204" pitchFamily="34" charset="0"/>
              </a:rPr>
              <a:t>The following slides illustrate the functionality of the combined thermal and daylight simulation model on a classroom.</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55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6C9E1C-AF3A-A742-8226-2C9B1FE130D3}"/>
              </a:ext>
            </a:extLst>
          </p:cNvPr>
          <p:cNvPicPr>
            <a:picLocks noChangeAspect="1"/>
          </p:cNvPicPr>
          <p:nvPr/>
        </p:nvPicPr>
        <p:blipFill>
          <a:blip r:embed="rId2"/>
          <a:stretch>
            <a:fillRect/>
          </a:stretch>
        </p:blipFill>
        <p:spPr>
          <a:xfrm>
            <a:off x="3542138" y="644018"/>
            <a:ext cx="8649861" cy="6231085"/>
          </a:xfrm>
          <a:prstGeom prst="rect">
            <a:avLst/>
          </a:prstGeom>
        </p:spPr>
      </p:pic>
      <p:sp>
        <p:nvSpPr>
          <p:cNvPr id="11" name="TextBox 10">
            <a:extLst>
              <a:ext uri="{FF2B5EF4-FFF2-40B4-BE49-F238E27FC236}">
                <a16:creationId xmlns:a16="http://schemas.microsoft.com/office/drawing/2014/main" id="{90B1548A-706B-254B-ACC5-5861328D2F04}"/>
              </a:ext>
            </a:extLst>
          </p:cNvPr>
          <p:cNvSpPr txBox="1"/>
          <p:nvPr/>
        </p:nvSpPr>
        <p:spPr>
          <a:xfrm>
            <a:off x="171676" y="1310986"/>
            <a:ext cx="2813571" cy="369332"/>
          </a:xfrm>
          <a:prstGeom prst="rect">
            <a:avLst/>
          </a:prstGeom>
          <a:noFill/>
        </p:spPr>
        <p:txBody>
          <a:bodyPr wrap="square" rtlCol="0">
            <a:spAutoFit/>
          </a:bodyPr>
          <a:lstStyle/>
          <a:p>
            <a:r>
              <a:rPr lang="en-GB" dirty="0"/>
              <a:t>Weekly distribution</a:t>
            </a:r>
          </a:p>
        </p:txBody>
      </p:sp>
      <p:grpSp>
        <p:nvGrpSpPr>
          <p:cNvPr id="5" name="Group 4">
            <a:extLst>
              <a:ext uri="{FF2B5EF4-FFF2-40B4-BE49-F238E27FC236}">
                <a16:creationId xmlns:a16="http://schemas.microsoft.com/office/drawing/2014/main" id="{C28F7746-26DC-C442-8AE9-AD17907023B2}"/>
              </a:ext>
            </a:extLst>
          </p:cNvPr>
          <p:cNvGrpSpPr/>
          <p:nvPr/>
        </p:nvGrpSpPr>
        <p:grpSpPr>
          <a:xfrm>
            <a:off x="647739" y="3339701"/>
            <a:ext cx="2599587" cy="1323439"/>
            <a:chOff x="367647" y="3339701"/>
            <a:chExt cx="2599587" cy="1323439"/>
          </a:xfrm>
        </p:grpSpPr>
        <p:sp>
          <p:nvSpPr>
            <p:cNvPr id="6" name="TextBox 5">
              <a:extLst>
                <a:ext uri="{FF2B5EF4-FFF2-40B4-BE49-F238E27FC236}">
                  <a16:creationId xmlns:a16="http://schemas.microsoft.com/office/drawing/2014/main" id="{014EE0B6-0064-2444-B90E-59397D88145D}"/>
                </a:ext>
              </a:extLst>
            </p:cNvPr>
            <p:cNvSpPr txBox="1"/>
            <p:nvPr/>
          </p:nvSpPr>
          <p:spPr>
            <a:xfrm>
              <a:off x="640807" y="3339701"/>
              <a:ext cx="2326427" cy="1323439"/>
            </a:xfrm>
            <a:prstGeom prst="rect">
              <a:avLst/>
            </a:prstGeom>
            <a:noFill/>
          </p:spPr>
          <p:txBody>
            <a:bodyPr wrap="square" rtlCol="0">
              <a:spAutoFit/>
            </a:bodyPr>
            <a:lstStyle/>
            <a:p>
              <a:r>
                <a:rPr lang="en-GB" sz="1600" dirty="0"/>
                <a:t>UDIs (Supplementary)</a:t>
              </a:r>
            </a:p>
            <a:p>
              <a:endParaRPr lang="en-GB" sz="1600" dirty="0"/>
            </a:p>
            <a:p>
              <a:r>
                <a:rPr lang="en-GB" sz="1600" dirty="0" err="1"/>
                <a:t>UDIa</a:t>
              </a:r>
              <a:r>
                <a:rPr lang="en-GB" sz="1600" dirty="0"/>
                <a:t> (Acceptable)</a:t>
              </a:r>
            </a:p>
            <a:p>
              <a:endParaRPr lang="en-GB" sz="1600" dirty="0"/>
            </a:p>
            <a:p>
              <a:r>
                <a:rPr lang="en-GB" sz="1600" dirty="0" err="1"/>
                <a:t>UDIe</a:t>
              </a:r>
              <a:r>
                <a:rPr lang="en-GB" sz="1600" dirty="0"/>
                <a:t> (Excessive)</a:t>
              </a:r>
            </a:p>
          </p:txBody>
        </p:sp>
        <p:sp>
          <p:nvSpPr>
            <p:cNvPr id="7" name="Rectangle 6">
              <a:extLst>
                <a:ext uri="{FF2B5EF4-FFF2-40B4-BE49-F238E27FC236}">
                  <a16:creationId xmlns:a16="http://schemas.microsoft.com/office/drawing/2014/main" id="{03408E18-9783-DE44-8BDA-A626D0EF11C3}"/>
                </a:ext>
              </a:extLst>
            </p:cNvPr>
            <p:cNvSpPr/>
            <p:nvPr/>
          </p:nvSpPr>
          <p:spPr>
            <a:xfrm>
              <a:off x="367647" y="3362310"/>
              <a:ext cx="274320" cy="274320"/>
            </a:xfrm>
            <a:prstGeom prst="rect">
              <a:avLst/>
            </a:prstGeom>
            <a:solidFill>
              <a:srgbClr val="01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87564E-438B-3140-8F37-2B7EA537974F}"/>
                </a:ext>
              </a:extLst>
            </p:cNvPr>
            <p:cNvSpPr/>
            <p:nvPr/>
          </p:nvSpPr>
          <p:spPr>
            <a:xfrm>
              <a:off x="367647" y="3842375"/>
              <a:ext cx="274320" cy="274320"/>
            </a:xfrm>
            <a:prstGeom prst="rect">
              <a:avLst/>
            </a:prstGeom>
            <a:solidFill>
              <a:srgbClr val="000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42156E-D196-9A4C-8CD4-932572F00EF4}"/>
                </a:ext>
              </a:extLst>
            </p:cNvPr>
            <p:cNvSpPr/>
            <p:nvPr/>
          </p:nvSpPr>
          <p:spPr>
            <a:xfrm>
              <a:off x="367647" y="4331538"/>
              <a:ext cx="274320" cy="274320"/>
            </a:xfrm>
            <a:prstGeom prst="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517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D7A869-474D-7E49-8770-100F6BFED257}"/>
              </a:ext>
            </a:extLst>
          </p:cNvPr>
          <p:cNvPicPr>
            <a:picLocks/>
          </p:cNvPicPr>
          <p:nvPr/>
        </p:nvPicPr>
        <p:blipFill rotWithShape="1">
          <a:blip r:embed="rId2"/>
          <a:srcRect t="547"/>
          <a:stretch/>
        </p:blipFill>
        <p:spPr>
          <a:xfrm>
            <a:off x="3541776" y="665018"/>
            <a:ext cx="8650224" cy="6192982"/>
          </a:xfrm>
          <a:prstGeom prst="rect">
            <a:avLst/>
          </a:prstGeom>
        </p:spPr>
      </p:pic>
      <p:sp>
        <p:nvSpPr>
          <p:cNvPr id="11" name="TextBox 10">
            <a:extLst>
              <a:ext uri="{FF2B5EF4-FFF2-40B4-BE49-F238E27FC236}">
                <a16:creationId xmlns:a16="http://schemas.microsoft.com/office/drawing/2014/main" id="{90B1548A-706B-254B-ACC5-5861328D2F04}"/>
              </a:ext>
            </a:extLst>
          </p:cNvPr>
          <p:cNvSpPr txBox="1"/>
          <p:nvPr/>
        </p:nvSpPr>
        <p:spPr>
          <a:xfrm>
            <a:off x="171676" y="1310986"/>
            <a:ext cx="2813571" cy="369332"/>
          </a:xfrm>
          <a:prstGeom prst="rect">
            <a:avLst/>
          </a:prstGeom>
          <a:noFill/>
        </p:spPr>
        <p:txBody>
          <a:bodyPr wrap="square" rtlCol="0">
            <a:spAutoFit/>
          </a:bodyPr>
          <a:lstStyle/>
          <a:p>
            <a:r>
              <a:rPr lang="en-GB" dirty="0"/>
              <a:t>Hourly distribution</a:t>
            </a:r>
          </a:p>
        </p:txBody>
      </p:sp>
      <p:grpSp>
        <p:nvGrpSpPr>
          <p:cNvPr id="4" name="Group 3">
            <a:extLst>
              <a:ext uri="{FF2B5EF4-FFF2-40B4-BE49-F238E27FC236}">
                <a16:creationId xmlns:a16="http://schemas.microsoft.com/office/drawing/2014/main" id="{0FE3FE92-27E4-FF44-8F2F-6B1361D31510}"/>
              </a:ext>
            </a:extLst>
          </p:cNvPr>
          <p:cNvGrpSpPr/>
          <p:nvPr/>
        </p:nvGrpSpPr>
        <p:grpSpPr>
          <a:xfrm>
            <a:off x="647739" y="3339701"/>
            <a:ext cx="2599587" cy="1323439"/>
            <a:chOff x="367647" y="3339701"/>
            <a:chExt cx="2599587" cy="1323439"/>
          </a:xfrm>
        </p:grpSpPr>
        <p:sp>
          <p:nvSpPr>
            <p:cNvPr id="6" name="TextBox 5">
              <a:extLst>
                <a:ext uri="{FF2B5EF4-FFF2-40B4-BE49-F238E27FC236}">
                  <a16:creationId xmlns:a16="http://schemas.microsoft.com/office/drawing/2014/main" id="{DE5AA394-C669-AC49-BF36-BC077EEF6C32}"/>
                </a:ext>
              </a:extLst>
            </p:cNvPr>
            <p:cNvSpPr txBox="1"/>
            <p:nvPr/>
          </p:nvSpPr>
          <p:spPr>
            <a:xfrm>
              <a:off x="640807" y="3339701"/>
              <a:ext cx="2326427" cy="1323439"/>
            </a:xfrm>
            <a:prstGeom prst="rect">
              <a:avLst/>
            </a:prstGeom>
            <a:noFill/>
          </p:spPr>
          <p:txBody>
            <a:bodyPr wrap="square" rtlCol="0">
              <a:spAutoFit/>
            </a:bodyPr>
            <a:lstStyle/>
            <a:p>
              <a:r>
                <a:rPr lang="en-GB" sz="1600" dirty="0"/>
                <a:t>UDIs (Supplementary)</a:t>
              </a:r>
            </a:p>
            <a:p>
              <a:endParaRPr lang="en-GB" sz="1600" dirty="0"/>
            </a:p>
            <a:p>
              <a:r>
                <a:rPr lang="en-GB" sz="1600" dirty="0" err="1"/>
                <a:t>UDIa</a:t>
              </a:r>
              <a:r>
                <a:rPr lang="en-GB" sz="1600" dirty="0"/>
                <a:t> (Acceptable)</a:t>
              </a:r>
            </a:p>
            <a:p>
              <a:endParaRPr lang="en-GB" sz="1600" dirty="0"/>
            </a:p>
            <a:p>
              <a:r>
                <a:rPr lang="en-GB" sz="1600" dirty="0" err="1"/>
                <a:t>UDIe</a:t>
              </a:r>
              <a:r>
                <a:rPr lang="en-GB" sz="1600" dirty="0"/>
                <a:t> (Excessive)</a:t>
              </a:r>
            </a:p>
          </p:txBody>
        </p:sp>
        <p:sp>
          <p:nvSpPr>
            <p:cNvPr id="7" name="Rectangle 6">
              <a:extLst>
                <a:ext uri="{FF2B5EF4-FFF2-40B4-BE49-F238E27FC236}">
                  <a16:creationId xmlns:a16="http://schemas.microsoft.com/office/drawing/2014/main" id="{CD1FB3AF-A047-154F-B80F-D4CB347173CF}"/>
                </a:ext>
              </a:extLst>
            </p:cNvPr>
            <p:cNvSpPr/>
            <p:nvPr/>
          </p:nvSpPr>
          <p:spPr>
            <a:xfrm>
              <a:off x="367647" y="3362310"/>
              <a:ext cx="274320" cy="274320"/>
            </a:xfrm>
            <a:prstGeom prst="rect">
              <a:avLst/>
            </a:prstGeom>
            <a:solidFill>
              <a:srgbClr val="01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50BA7E-F173-6045-93E8-A3C920DC9DCC}"/>
                </a:ext>
              </a:extLst>
            </p:cNvPr>
            <p:cNvSpPr/>
            <p:nvPr/>
          </p:nvSpPr>
          <p:spPr>
            <a:xfrm>
              <a:off x="367647" y="3842375"/>
              <a:ext cx="274320" cy="274320"/>
            </a:xfrm>
            <a:prstGeom prst="rect">
              <a:avLst/>
            </a:prstGeom>
            <a:solidFill>
              <a:srgbClr val="000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E4E5A2-1EA3-134F-9EF3-3B52ED15D841}"/>
                </a:ext>
              </a:extLst>
            </p:cNvPr>
            <p:cNvSpPr/>
            <p:nvPr/>
          </p:nvSpPr>
          <p:spPr>
            <a:xfrm>
              <a:off x="367647" y="4331538"/>
              <a:ext cx="274320" cy="274320"/>
            </a:xfrm>
            <a:prstGeom prst="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328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BD31F-601E-654C-84D8-E68A13334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19537"/>
            <a:ext cx="10058400" cy="4942738"/>
          </a:xfrm>
          <a:prstGeom prst="rect">
            <a:avLst/>
          </a:prstGeom>
        </p:spPr>
      </p:pic>
      <p:sp>
        <p:nvSpPr>
          <p:cNvPr id="3" name="TextBox 2">
            <a:extLst>
              <a:ext uri="{FF2B5EF4-FFF2-40B4-BE49-F238E27FC236}">
                <a16:creationId xmlns:a16="http://schemas.microsoft.com/office/drawing/2014/main" id="{C4EBED76-9801-1F4C-A10F-B472A1D0C0AF}"/>
              </a:ext>
            </a:extLst>
          </p:cNvPr>
          <p:cNvSpPr txBox="1"/>
          <p:nvPr/>
        </p:nvSpPr>
        <p:spPr>
          <a:xfrm>
            <a:off x="1066800" y="6027909"/>
            <a:ext cx="10058400" cy="923330"/>
          </a:xfrm>
          <a:prstGeom prst="rect">
            <a:avLst/>
          </a:prstGeom>
          <a:noFill/>
        </p:spPr>
        <p:txBody>
          <a:bodyPr wrap="square" rtlCol="0">
            <a:spAutoFit/>
          </a:bodyPr>
          <a:lstStyle/>
          <a:p>
            <a:r>
              <a:rPr lang="en-GB" dirty="0"/>
              <a:t>The </a:t>
            </a:r>
            <a:r>
              <a:rPr lang="en-GB" dirty="0" err="1"/>
              <a:t>Tas</a:t>
            </a:r>
            <a:r>
              <a:rPr lang="en-GB" dirty="0"/>
              <a:t> daylight engine is able to provide analysis for LEED and BREEAM daylight credits. It is also able to undertake all Right to Light calculations, supported by the ability to import 3D DWG cityscape models.</a:t>
            </a:r>
          </a:p>
          <a:p>
            <a:endParaRPr lang="en-GB" dirty="0"/>
          </a:p>
        </p:txBody>
      </p:sp>
    </p:spTree>
    <p:extLst>
      <p:ext uri="{BB962C8B-B14F-4D97-AF65-F5344CB8AC3E}">
        <p14:creationId xmlns:p14="http://schemas.microsoft.com/office/powerpoint/2010/main" val="221705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C8712B-CA07-4D4F-A958-48E912DDD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671" y="641784"/>
            <a:ext cx="102298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F3DEA8D-DFF8-BC45-9B11-30144CD281A1}"/>
              </a:ext>
            </a:extLst>
          </p:cNvPr>
          <p:cNvSpPr txBox="1"/>
          <p:nvPr/>
        </p:nvSpPr>
        <p:spPr>
          <a:xfrm>
            <a:off x="173736" y="1307592"/>
            <a:ext cx="3626427" cy="4247317"/>
          </a:xfrm>
          <a:prstGeom prst="rect">
            <a:avLst/>
          </a:prstGeom>
          <a:noFill/>
        </p:spPr>
        <p:txBody>
          <a:bodyPr wrap="square" rtlCol="0">
            <a:spAutoFit/>
          </a:bodyPr>
          <a:lstStyle/>
          <a:p>
            <a:r>
              <a:rPr lang="en-GB" dirty="0" err="1"/>
              <a:t>Tas</a:t>
            </a:r>
            <a:r>
              <a:rPr lang="en-GB" dirty="0"/>
              <a:t> allows specific spaces, from a large model, to be selected for individual analysis. A complete range of analysis may be undertaken on the selected space, or spaces, without having to simulate the whole of the building model.</a:t>
            </a:r>
          </a:p>
          <a:p>
            <a:endParaRPr lang="en-GB" dirty="0"/>
          </a:p>
          <a:p>
            <a:r>
              <a:rPr lang="en-GB" dirty="0"/>
              <a:t>Here a classroom has been selected to produce CBDM metrics and adaptive comfort analysis.</a:t>
            </a:r>
          </a:p>
          <a:p>
            <a:endParaRPr lang="en-GB" dirty="0"/>
          </a:p>
          <a:p>
            <a:r>
              <a:rPr lang="en-GB" dirty="0"/>
              <a:t>The roof has been made transparent in the display to show internal layout. </a:t>
            </a:r>
          </a:p>
        </p:txBody>
      </p:sp>
    </p:spTree>
    <p:extLst>
      <p:ext uri="{BB962C8B-B14F-4D97-AF65-F5344CB8AC3E}">
        <p14:creationId xmlns:p14="http://schemas.microsoft.com/office/powerpoint/2010/main" val="17352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5CB402-7AF9-834D-A830-C257AEB9E040}"/>
              </a:ext>
            </a:extLst>
          </p:cNvPr>
          <p:cNvPicPr>
            <a:picLocks noChangeAspect="1"/>
          </p:cNvPicPr>
          <p:nvPr/>
        </p:nvPicPr>
        <p:blipFill>
          <a:blip r:embed="rId2"/>
          <a:stretch>
            <a:fillRect/>
          </a:stretch>
        </p:blipFill>
        <p:spPr>
          <a:xfrm>
            <a:off x="2028825" y="649356"/>
            <a:ext cx="10184861" cy="6223552"/>
          </a:xfrm>
          <a:prstGeom prst="rect">
            <a:avLst/>
          </a:prstGeom>
        </p:spPr>
      </p:pic>
      <p:sp>
        <p:nvSpPr>
          <p:cNvPr id="3" name="TextBox 2">
            <a:extLst>
              <a:ext uri="{FF2B5EF4-FFF2-40B4-BE49-F238E27FC236}">
                <a16:creationId xmlns:a16="http://schemas.microsoft.com/office/drawing/2014/main" id="{0F3BB6C8-F18E-6741-894B-625565210149}"/>
              </a:ext>
            </a:extLst>
          </p:cNvPr>
          <p:cNvSpPr txBox="1"/>
          <p:nvPr/>
        </p:nvSpPr>
        <p:spPr>
          <a:xfrm>
            <a:off x="171676" y="1310986"/>
            <a:ext cx="1737880" cy="2031325"/>
          </a:xfrm>
          <a:prstGeom prst="rect">
            <a:avLst/>
          </a:prstGeom>
          <a:noFill/>
        </p:spPr>
        <p:txBody>
          <a:bodyPr wrap="square" rtlCol="0">
            <a:spAutoFit/>
          </a:bodyPr>
          <a:lstStyle/>
          <a:p>
            <a:r>
              <a:rPr lang="en-GB" b="1" dirty="0">
                <a:cs typeface="Arial" panose="020B0604020202020204" pitchFamily="34" charset="0"/>
              </a:rPr>
              <a:t>15.00 hours, end of March:</a:t>
            </a:r>
          </a:p>
          <a:p>
            <a:endParaRPr lang="en-GB" dirty="0">
              <a:cs typeface="Arial" panose="020B0604020202020204" pitchFamily="34" charset="0"/>
            </a:endParaRPr>
          </a:p>
          <a:p>
            <a:r>
              <a:rPr lang="en-GB" dirty="0">
                <a:cs typeface="Arial" panose="020B0604020202020204" pitchFamily="34" charset="0"/>
              </a:rPr>
              <a:t>Direct sunlight patches visible  through the windows</a:t>
            </a:r>
          </a:p>
        </p:txBody>
      </p:sp>
    </p:spTree>
    <p:extLst>
      <p:ext uri="{BB962C8B-B14F-4D97-AF65-F5344CB8AC3E}">
        <p14:creationId xmlns:p14="http://schemas.microsoft.com/office/powerpoint/2010/main" val="265097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5A9CC-C7E0-A74F-9B6F-9C4D2367FC78}"/>
              </a:ext>
            </a:extLst>
          </p:cNvPr>
          <p:cNvPicPr>
            <a:picLocks noChangeAspect="1"/>
          </p:cNvPicPr>
          <p:nvPr/>
        </p:nvPicPr>
        <p:blipFill rotWithShape="1">
          <a:blip r:embed="rId2"/>
          <a:srcRect b="2823"/>
          <a:stretch/>
        </p:blipFill>
        <p:spPr>
          <a:xfrm>
            <a:off x="4225954" y="761322"/>
            <a:ext cx="7662672" cy="5998464"/>
          </a:xfrm>
          <a:prstGeom prst="rect">
            <a:avLst/>
          </a:prstGeom>
        </p:spPr>
      </p:pic>
      <p:pic>
        <p:nvPicPr>
          <p:cNvPr id="5" name="Picture 4">
            <a:extLst>
              <a:ext uri="{FF2B5EF4-FFF2-40B4-BE49-F238E27FC236}">
                <a16:creationId xmlns:a16="http://schemas.microsoft.com/office/drawing/2014/main" id="{D59EFC02-2E2B-124F-8CF0-50B6F45F7F6F}"/>
              </a:ext>
            </a:extLst>
          </p:cNvPr>
          <p:cNvPicPr>
            <a:picLocks noChangeAspect="1"/>
          </p:cNvPicPr>
          <p:nvPr/>
        </p:nvPicPr>
        <p:blipFill>
          <a:blip r:embed="rId3"/>
          <a:stretch>
            <a:fillRect/>
          </a:stretch>
        </p:blipFill>
        <p:spPr>
          <a:xfrm>
            <a:off x="681056" y="3766090"/>
            <a:ext cx="2066925" cy="1800225"/>
          </a:xfrm>
          <a:prstGeom prst="rect">
            <a:avLst/>
          </a:prstGeom>
        </p:spPr>
      </p:pic>
      <p:sp>
        <p:nvSpPr>
          <p:cNvPr id="6" name="TextBox 5">
            <a:extLst>
              <a:ext uri="{FF2B5EF4-FFF2-40B4-BE49-F238E27FC236}">
                <a16:creationId xmlns:a16="http://schemas.microsoft.com/office/drawing/2014/main" id="{C489ABCF-A2EB-504E-A94E-075092D5DC3D}"/>
              </a:ext>
            </a:extLst>
          </p:cNvPr>
          <p:cNvSpPr txBox="1"/>
          <p:nvPr/>
        </p:nvSpPr>
        <p:spPr>
          <a:xfrm>
            <a:off x="173736" y="2124789"/>
            <a:ext cx="2691245" cy="1200329"/>
          </a:xfrm>
          <a:prstGeom prst="rect">
            <a:avLst/>
          </a:prstGeom>
          <a:noFill/>
        </p:spPr>
        <p:txBody>
          <a:bodyPr wrap="square" rtlCol="0">
            <a:spAutoFit/>
          </a:bodyPr>
          <a:lstStyle/>
          <a:p>
            <a:r>
              <a:rPr lang="en-GB" dirty="0"/>
              <a:t>Plan View of Classroom:</a:t>
            </a:r>
          </a:p>
          <a:p>
            <a:r>
              <a:rPr lang="en-GB" dirty="0"/>
              <a:t>Clear sky daylight simulation shows daylight lux level distribution</a:t>
            </a:r>
          </a:p>
        </p:txBody>
      </p:sp>
      <p:sp>
        <p:nvSpPr>
          <p:cNvPr id="7" name="TextBox 6">
            <a:extLst>
              <a:ext uri="{FF2B5EF4-FFF2-40B4-BE49-F238E27FC236}">
                <a16:creationId xmlns:a16="http://schemas.microsoft.com/office/drawing/2014/main" id="{E57467B4-93D0-F242-9625-F67E47090503}"/>
              </a:ext>
            </a:extLst>
          </p:cNvPr>
          <p:cNvSpPr txBox="1"/>
          <p:nvPr/>
        </p:nvSpPr>
        <p:spPr>
          <a:xfrm>
            <a:off x="171676" y="1310986"/>
            <a:ext cx="1737880" cy="646331"/>
          </a:xfrm>
          <a:prstGeom prst="rect">
            <a:avLst/>
          </a:prstGeom>
          <a:noFill/>
        </p:spPr>
        <p:txBody>
          <a:bodyPr wrap="square" rtlCol="0">
            <a:spAutoFit/>
          </a:bodyPr>
          <a:lstStyle/>
          <a:p>
            <a:r>
              <a:rPr lang="en-GB" b="1" dirty="0">
                <a:cs typeface="Arial" panose="020B0604020202020204" pitchFamily="34" charset="0"/>
              </a:rPr>
              <a:t>15.00 hours, end of March:</a:t>
            </a:r>
          </a:p>
        </p:txBody>
      </p:sp>
    </p:spTree>
    <p:extLst>
      <p:ext uri="{BB962C8B-B14F-4D97-AF65-F5344CB8AC3E}">
        <p14:creationId xmlns:p14="http://schemas.microsoft.com/office/powerpoint/2010/main" val="271288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E60B92-3570-BC49-B788-90C28FB54FF9}"/>
              </a:ext>
            </a:extLst>
          </p:cNvPr>
          <p:cNvPicPr>
            <a:picLocks noChangeAspect="1"/>
          </p:cNvPicPr>
          <p:nvPr/>
        </p:nvPicPr>
        <p:blipFill>
          <a:blip r:embed="rId3"/>
          <a:stretch>
            <a:fillRect/>
          </a:stretch>
        </p:blipFill>
        <p:spPr>
          <a:xfrm>
            <a:off x="0" y="1093874"/>
            <a:ext cx="12192000" cy="5764126"/>
          </a:xfrm>
          <a:prstGeom prst="rect">
            <a:avLst/>
          </a:prstGeom>
        </p:spPr>
      </p:pic>
      <p:sp>
        <p:nvSpPr>
          <p:cNvPr id="8" name="TextBox 7">
            <a:extLst>
              <a:ext uri="{FF2B5EF4-FFF2-40B4-BE49-F238E27FC236}">
                <a16:creationId xmlns:a16="http://schemas.microsoft.com/office/drawing/2014/main" id="{08E4C607-DBC4-6D45-B2E4-7F1F3212261F}"/>
              </a:ext>
            </a:extLst>
          </p:cNvPr>
          <p:cNvSpPr txBox="1"/>
          <p:nvPr/>
        </p:nvSpPr>
        <p:spPr>
          <a:xfrm>
            <a:off x="173736" y="2122788"/>
            <a:ext cx="2192482" cy="923330"/>
          </a:xfrm>
          <a:prstGeom prst="rect">
            <a:avLst/>
          </a:prstGeom>
          <a:noFill/>
        </p:spPr>
        <p:txBody>
          <a:bodyPr wrap="square" rtlCol="0">
            <a:spAutoFit/>
          </a:bodyPr>
          <a:lstStyle/>
          <a:p>
            <a:r>
              <a:rPr lang="en-GB" dirty="0"/>
              <a:t>False colour daylight distribution for the same hour</a:t>
            </a:r>
          </a:p>
        </p:txBody>
      </p:sp>
      <p:sp>
        <p:nvSpPr>
          <p:cNvPr id="5" name="TextBox 4">
            <a:extLst>
              <a:ext uri="{FF2B5EF4-FFF2-40B4-BE49-F238E27FC236}">
                <a16:creationId xmlns:a16="http://schemas.microsoft.com/office/drawing/2014/main" id="{E8888006-D402-CB47-9829-F11DA8BE0E12}"/>
              </a:ext>
            </a:extLst>
          </p:cNvPr>
          <p:cNvSpPr txBox="1"/>
          <p:nvPr/>
        </p:nvSpPr>
        <p:spPr>
          <a:xfrm>
            <a:off x="171676" y="1310986"/>
            <a:ext cx="1737880" cy="646331"/>
          </a:xfrm>
          <a:prstGeom prst="rect">
            <a:avLst/>
          </a:prstGeom>
          <a:noFill/>
        </p:spPr>
        <p:txBody>
          <a:bodyPr wrap="square" rtlCol="0">
            <a:spAutoFit/>
          </a:bodyPr>
          <a:lstStyle/>
          <a:p>
            <a:r>
              <a:rPr lang="en-GB" b="1" dirty="0">
                <a:cs typeface="Arial" panose="020B0604020202020204" pitchFamily="34" charset="0"/>
              </a:rPr>
              <a:t>15.00 hours, end of March:</a:t>
            </a:r>
          </a:p>
        </p:txBody>
      </p:sp>
    </p:spTree>
    <p:extLst>
      <p:ext uri="{BB962C8B-B14F-4D97-AF65-F5344CB8AC3E}">
        <p14:creationId xmlns:p14="http://schemas.microsoft.com/office/powerpoint/2010/main" val="343629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D897F2-8B42-E64E-9D56-8F5A640397EA}"/>
              </a:ext>
            </a:extLst>
          </p:cNvPr>
          <p:cNvSpPr txBox="1">
            <a:spLocks/>
          </p:cNvSpPr>
          <p:nvPr/>
        </p:nvSpPr>
        <p:spPr>
          <a:xfrm>
            <a:off x="697396" y="1825625"/>
            <a:ext cx="1079720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dirty="0">
                <a:latin typeface="Calibri" panose="020F0502020204030204" pitchFamily="34" charset="0"/>
                <a:cs typeface="Calibri" panose="020F0502020204030204" pitchFamily="34" charset="0"/>
              </a:rPr>
              <a:t>Climate Based Daylight Modelling aims to assess the distribution and intensity of a light within a space. </a:t>
            </a:r>
          </a:p>
          <a:p>
            <a:pPr marL="0" indent="0">
              <a:spcBef>
                <a:spcPts val="1200"/>
              </a:spcBef>
              <a:buFont typeface="Arial" panose="020B0604020202020204" pitchFamily="34" charset="0"/>
              <a:buNone/>
            </a:pPr>
            <a:endParaRPr lang="en-GB" sz="2000" dirty="0">
              <a:latin typeface="Calibri" panose="020F0502020204030204" pitchFamily="34" charset="0"/>
              <a:cs typeface="Calibri" panose="020F0502020204030204" pitchFamily="34" charset="0"/>
            </a:endParaRPr>
          </a:p>
          <a:p>
            <a:pPr marL="0" indent="0">
              <a:spcBef>
                <a:spcPts val="1200"/>
              </a:spcBef>
              <a:buFont typeface="Arial" panose="020B0604020202020204" pitchFamily="34" charset="0"/>
              <a:buNone/>
            </a:pPr>
            <a:r>
              <a:rPr lang="en-GB" sz="2000" b="1" dirty="0">
                <a:latin typeface="Calibri" panose="020F0502020204030204" pitchFamily="34" charset="0"/>
                <a:cs typeface="Calibri" panose="020F0502020204030204" pitchFamily="34" charset="0"/>
              </a:rPr>
              <a:t>UDIs</a:t>
            </a:r>
            <a:r>
              <a:rPr lang="en-GB" sz="2000" dirty="0">
                <a:latin typeface="Calibri" panose="020F0502020204030204" pitchFamily="34" charset="0"/>
                <a:cs typeface="Calibri" panose="020F0502020204030204" pitchFamily="34" charset="0"/>
              </a:rPr>
              <a:t> – ‘Supplementary’ – Annual occurrences less than ‘</a:t>
            </a:r>
            <a:r>
              <a:rPr lang="en-GB" sz="2000" dirty="0" err="1">
                <a:latin typeface="Calibri" panose="020F0502020204030204" pitchFamily="34" charset="0"/>
                <a:cs typeface="Calibri" panose="020F0502020204030204" pitchFamily="34" charset="0"/>
              </a:rPr>
              <a:t>UDIa</a:t>
            </a:r>
            <a:r>
              <a:rPr lang="en-GB" sz="2000" dirty="0">
                <a:latin typeface="Calibri" panose="020F0502020204030204" pitchFamily="34" charset="0"/>
                <a:cs typeface="Calibri" panose="020F0502020204030204" pitchFamily="34" charset="0"/>
              </a:rPr>
              <a:t> Limit’ lux.</a:t>
            </a:r>
          </a:p>
          <a:p>
            <a:pPr marL="0" indent="0">
              <a:spcBef>
                <a:spcPts val="1200"/>
              </a:spcBef>
              <a:buFont typeface="Arial" panose="020B0604020202020204" pitchFamily="34" charset="0"/>
              <a:buNone/>
            </a:pPr>
            <a:r>
              <a:rPr lang="en-GB" sz="2000" b="1" dirty="0" err="1">
                <a:latin typeface="Calibri" panose="020F0502020204030204" pitchFamily="34" charset="0"/>
                <a:cs typeface="Calibri" panose="020F0502020204030204" pitchFamily="34" charset="0"/>
              </a:rPr>
              <a:t>UDIa</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 ‘Autonomous/ Acceptable’ – Annual occurrence of illuminance between ‘</a:t>
            </a:r>
            <a:r>
              <a:rPr lang="en-GB" sz="2000" dirty="0" err="1">
                <a:latin typeface="Calibri" panose="020F0502020204030204" pitchFamily="34" charset="0"/>
                <a:cs typeface="Calibri" panose="020F0502020204030204" pitchFamily="34" charset="0"/>
              </a:rPr>
              <a:t>UDIa</a:t>
            </a:r>
            <a:r>
              <a:rPr lang="en-GB" sz="2000" dirty="0">
                <a:latin typeface="Calibri" panose="020F0502020204030204" pitchFamily="34" charset="0"/>
                <a:cs typeface="Calibri" panose="020F0502020204030204" pitchFamily="34" charset="0"/>
              </a:rPr>
              <a:t> Limit’ to ‘</a:t>
            </a:r>
            <a:r>
              <a:rPr lang="en-GB" sz="2000" dirty="0" err="1">
                <a:latin typeface="Calibri" panose="020F0502020204030204" pitchFamily="34" charset="0"/>
                <a:cs typeface="Calibri" panose="020F0502020204030204" pitchFamily="34" charset="0"/>
              </a:rPr>
              <a:t>UDIe</a:t>
            </a:r>
            <a:r>
              <a:rPr lang="en-GB" sz="2000" dirty="0">
                <a:latin typeface="Calibri" panose="020F0502020204030204" pitchFamily="34" charset="0"/>
                <a:cs typeface="Calibri" panose="020F0502020204030204" pitchFamily="34" charset="0"/>
              </a:rPr>
              <a:t> Limit’ lux.</a:t>
            </a:r>
          </a:p>
          <a:p>
            <a:pPr marL="0" indent="0">
              <a:spcBef>
                <a:spcPts val="1200"/>
              </a:spcBef>
              <a:buFont typeface="Arial" panose="020B0604020202020204" pitchFamily="34" charset="0"/>
              <a:buNone/>
            </a:pPr>
            <a:r>
              <a:rPr lang="en-GB" sz="2000" b="1" dirty="0" err="1">
                <a:latin typeface="Calibri" panose="020F0502020204030204" pitchFamily="34" charset="0"/>
                <a:cs typeface="Calibri" panose="020F0502020204030204" pitchFamily="34" charset="0"/>
              </a:rPr>
              <a:t>UDIt</a:t>
            </a:r>
            <a:r>
              <a:rPr lang="en-GB" sz="2000" dirty="0">
                <a:latin typeface="Calibri" panose="020F0502020204030204" pitchFamily="34" charset="0"/>
                <a:cs typeface="Calibri" panose="020F0502020204030204" pitchFamily="34" charset="0"/>
              </a:rPr>
              <a:t> - ‘Target’ – Annual occurrence of illuminances greater than ‘</a:t>
            </a:r>
            <a:r>
              <a:rPr lang="en-GB" sz="2000" dirty="0" err="1">
                <a:latin typeface="Calibri" panose="020F0502020204030204" pitchFamily="34" charset="0"/>
                <a:cs typeface="Calibri" panose="020F0502020204030204" pitchFamily="34" charset="0"/>
              </a:rPr>
              <a:t>UDIe</a:t>
            </a:r>
            <a:r>
              <a:rPr lang="en-GB" sz="2000" dirty="0">
                <a:latin typeface="Calibri" panose="020F0502020204030204" pitchFamily="34" charset="0"/>
                <a:cs typeface="Calibri" panose="020F0502020204030204" pitchFamily="34" charset="0"/>
              </a:rPr>
              <a:t> Limit’ lux.</a:t>
            </a:r>
          </a:p>
          <a:p>
            <a:pPr marL="0" indent="0">
              <a:spcBef>
                <a:spcPts val="1200"/>
              </a:spcBef>
              <a:buFont typeface="Arial" panose="020B0604020202020204" pitchFamily="34" charset="0"/>
              <a:buNone/>
            </a:pPr>
            <a:r>
              <a:rPr lang="en-GB" sz="2000" b="1" dirty="0" err="1">
                <a:latin typeface="Calibri" panose="020F0502020204030204" pitchFamily="34" charset="0"/>
                <a:cs typeface="Calibri" panose="020F0502020204030204" pitchFamily="34" charset="0"/>
              </a:rPr>
              <a:t>UDIe</a:t>
            </a:r>
            <a:r>
              <a:rPr lang="en-GB" sz="2000" dirty="0">
                <a:latin typeface="Calibri" panose="020F0502020204030204" pitchFamily="34" charset="0"/>
                <a:cs typeface="Calibri" panose="020F0502020204030204" pitchFamily="34" charset="0"/>
              </a:rPr>
              <a:t> – ‘Exceedance/ Excessive’ – Annual occurrence of illuminances greater than ‘</a:t>
            </a:r>
            <a:r>
              <a:rPr lang="en-GB" sz="2000" dirty="0" err="1">
                <a:latin typeface="Calibri" panose="020F0502020204030204" pitchFamily="34" charset="0"/>
                <a:cs typeface="Calibri" panose="020F0502020204030204" pitchFamily="34" charset="0"/>
              </a:rPr>
              <a:t>UDIe</a:t>
            </a:r>
            <a:r>
              <a:rPr lang="en-GB" sz="2000" dirty="0">
                <a:latin typeface="Calibri" panose="020F0502020204030204" pitchFamily="34" charset="0"/>
                <a:cs typeface="Calibri" panose="020F0502020204030204" pitchFamily="34" charset="0"/>
              </a:rPr>
              <a:t> Limit’ lux.</a:t>
            </a:r>
          </a:p>
          <a:p>
            <a:pPr marL="0" indent="0">
              <a:spcBef>
                <a:spcPts val="1200"/>
              </a:spcBef>
              <a:buFont typeface="Arial" panose="020B0604020202020204" pitchFamily="34" charset="0"/>
              <a:buNone/>
            </a:pPr>
            <a:r>
              <a:rPr lang="en-GB" sz="2000" b="1" dirty="0">
                <a:latin typeface="Calibri" panose="020F0502020204030204" pitchFamily="34" charset="0"/>
                <a:cs typeface="Calibri" panose="020F0502020204030204" pitchFamily="34" charset="0"/>
              </a:rPr>
              <a:t>DA</a:t>
            </a:r>
            <a:r>
              <a:rPr lang="en-GB" sz="2000" dirty="0">
                <a:latin typeface="Calibri" panose="020F0502020204030204" pitchFamily="34" charset="0"/>
                <a:cs typeface="Calibri" panose="020F0502020204030204" pitchFamily="34" charset="0"/>
              </a:rPr>
              <a:t> – ‘Daylight Autonomy’ – Amount of time a space reaches minimum acceptable illuminance</a:t>
            </a:r>
          </a:p>
          <a:p>
            <a:pPr marL="0" indent="0">
              <a:spcBef>
                <a:spcPts val="1200"/>
              </a:spcBef>
              <a:buFont typeface="Arial" panose="020B0604020202020204" pitchFamily="34" charset="0"/>
              <a:buNone/>
            </a:pPr>
            <a:endParaRPr lang="en-GB" sz="2000" dirty="0">
              <a:latin typeface="Calibri" panose="020F0502020204030204" pitchFamily="34" charset="0"/>
              <a:cs typeface="Calibri" panose="020F0502020204030204" pitchFamily="34" charset="0"/>
            </a:endParaRPr>
          </a:p>
          <a:p>
            <a:pPr marL="0" indent="0">
              <a:spcBef>
                <a:spcPts val="1200"/>
              </a:spcBef>
              <a:buFont typeface="Arial" panose="020B0604020202020204" pitchFamily="34" charset="0"/>
              <a:buNone/>
            </a:pPr>
            <a:r>
              <a:rPr lang="en-GB" sz="2000" dirty="0">
                <a:latin typeface="Calibri" panose="020F0502020204030204" pitchFamily="34" charset="0"/>
                <a:cs typeface="Calibri" panose="020F0502020204030204" pitchFamily="34" charset="0"/>
              </a:rPr>
              <a:t>In the </a:t>
            </a:r>
            <a:r>
              <a:rPr lang="en-GB" sz="2000" b="1" dirty="0">
                <a:latin typeface="Calibri" panose="020F0502020204030204" pitchFamily="34" charset="0"/>
                <a:cs typeface="Calibri" panose="020F0502020204030204" pitchFamily="34" charset="0"/>
              </a:rPr>
              <a:t>UDIs</a:t>
            </a:r>
            <a:r>
              <a:rPr lang="en-GB" sz="2000" dirty="0">
                <a:latin typeface="Calibri" panose="020F0502020204030204" pitchFamily="34" charset="0"/>
                <a:cs typeface="Calibri" panose="020F0502020204030204" pitchFamily="34" charset="0"/>
              </a:rPr>
              <a:t> range, electric lighting is required.  </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In the </a:t>
            </a:r>
            <a:r>
              <a:rPr lang="en-GB" sz="2000" b="1" dirty="0" err="1">
                <a:latin typeface="Calibri" panose="020F0502020204030204" pitchFamily="34" charset="0"/>
                <a:cs typeface="Calibri" panose="020F0502020204030204" pitchFamily="34" charset="0"/>
              </a:rPr>
              <a:t>UDIa</a:t>
            </a:r>
            <a:r>
              <a:rPr lang="en-GB" sz="2000" dirty="0">
                <a:latin typeface="Calibri" panose="020F0502020204030204" pitchFamily="34" charset="0"/>
                <a:cs typeface="Calibri" panose="020F0502020204030204" pitchFamily="34" charset="0"/>
              </a:rPr>
              <a:t> range, electric lighting is not required.</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In the </a:t>
            </a:r>
            <a:r>
              <a:rPr lang="en-GB" sz="2000" b="1" dirty="0" err="1">
                <a:latin typeface="Calibri" panose="020F0502020204030204" pitchFamily="34" charset="0"/>
                <a:cs typeface="Calibri" panose="020F0502020204030204" pitchFamily="34" charset="0"/>
              </a:rPr>
              <a:t>UDIe</a:t>
            </a:r>
            <a:r>
              <a:rPr lang="en-GB" sz="2000" dirty="0">
                <a:latin typeface="Calibri" panose="020F0502020204030204" pitchFamily="34" charset="0"/>
                <a:cs typeface="Calibri" panose="020F0502020204030204" pitchFamily="34" charset="0"/>
              </a:rPr>
              <a:t> range, spaces may be subject to glare and be too bright for the occupants.</a:t>
            </a:r>
          </a:p>
        </p:txBody>
      </p:sp>
      <p:sp>
        <p:nvSpPr>
          <p:cNvPr id="4" name="Text Placeholder 3">
            <a:extLst>
              <a:ext uri="{FF2B5EF4-FFF2-40B4-BE49-F238E27FC236}">
                <a16:creationId xmlns:a16="http://schemas.microsoft.com/office/drawing/2014/main" id="{1F9ED403-4724-0C47-B6A0-D0D5E43B36CD}"/>
              </a:ext>
            </a:extLst>
          </p:cNvPr>
          <p:cNvSpPr>
            <a:spLocks noGrp="1"/>
          </p:cNvSpPr>
          <p:nvPr>
            <p:ph type="body" sz="quarter" idx="13"/>
          </p:nvPr>
        </p:nvSpPr>
        <p:spPr/>
        <p:txBody>
          <a:bodyPr/>
          <a:lstStyle/>
          <a:p>
            <a:r>
              <a:rPr lang="en-US" dirty="0"/>
              <a:t>A Summary of the CBDM Metrics</a:t>
            </a:r>
          </a:p>
        </p:txBody>
      </p:sp>
    </p:spTree>
    <p:extLst>
      <p:ext uri="{BB962C8B-B14F-4D97-AF65-F5344CB8AC3E}">
        <p14:creationId xmlns:p14="http://schemas.microsoft.com/office/powerpoint/2010/main" val="365551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FBB43A-CAD7-6948-8E19-C46EC70F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13" y="1313089"/>
            <a:ext cx="92964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C402D79-DF9E-4D4B-804F-2103F92B3E52}"/>
              </a:ext>
            </a:extLst>
          </p:cNvPr>
          <p:cNvSpPr txBox="1"/>
          <p:nvPr/>
        </p:nvSpPr>
        <p:spPr>
          <a:xfrm>
            <a:off x="8452761" y="3876225"/>
            <a:ext cx="3007735" cy="2308324"/>
          </a:xfrm>
          <a:prstGeom prst="rect">
            <a:avLst/>
          </a:prstGeom>
          <a:noFill/>
        </p:spPr>
        <p:txBody>
          <a:bodyPr wrap="square" rtlCol="0">
            <a:spAutoFit/>
          </a:bodyPr>
          <a:lstStyle/>
          <a:p>
            <a:r>
              <a:rPr lang="en-GB" dirty="0"/>
              <a:t>CBDM metrics show that the</a:t>
            </a:r>
          </a:p>
          <a:p>
            <a:r>
              <a:rPr lang="en-GB" b="1" dirty="0" err="1"/>
              <a:t>UDIa</a:t>
            </a:r>
            <a:r>
              <a:rPr lang="en-GB" dirty="0"/>
              <a:t> at 66% is below the acceptable level.</a:t>
            </a:r>
          </a:p>
          <a:p>
            <a:endParaRPr lang="en-GB" dirty="0"/>
          </a:p>
          <a:p>
            <a:r>
              <a:rPr lang="en-GB" dirty="0"/>
              <a:t>The </a:t>
            </a:r>
            <a:r>
              <a:rPr lang="en-GB" b="1" dirty="0" err="1"/>
              <a:t>UDIe</a:t>
            </a:r>
            <a:r>
              <a:rPr lang="en-GB" dirty="0"/>
              <a:t> at 32% indicates that there could well be excessive glare for about a third of occupied hours.</a:t>
            </a:r>
          </a:p>
        </p:txBody>
      </p:sp>
      <p:sp>
        <p:nvSpPr>
          <p:cNvPr id="2" name="Rectangle 1">
            <a:extLst>
              <a:ext uri="{FF2B5EF4-FFF2-40B4-BE49-F238E27FC236}">
                <a16:creationId xmlns:a16="http://schemas.microsoft.com/office/drawing/2014/main" id="{2DD8C3CD-0E23-6043-8221-B3071CF1539C}"/>
              </a:ext>
            </a:extLst>
          </p:cNvPr>
          <p:cNvSpPr/>
          <p:nvPr/>
        </p:nvSpPr>
        <p:spPr>
          <a:xfrm>
            <a:off x="5033554" y="2224727"/>
            <a:ext cx="1584062" cy="123491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AFA530-C51E-A340-A5E6-0EA47210A90D}"/>
              </a:ext>
            </a:extLst>
          </p:cNvPr>
          <p:cNvSpPr txBox="1"/>
          <p:nvPr/>
        </p:nvSpPr>
        <p:spPr>
          <a:xfrm>
            <a:off x="600233" y="5124163"/>
            <a:ext cx="246668" cy="369332"/>
          </a:xfrm>
          <a:prstGeom prst="rect">
            <a:avLst/>
          </a:prstGeom>
          <a:solidFill>
            <a:schemeClr val="bg1"/>
          </a:solidFill>
        </p:spPr>
        <p:txBody>
          <a:bodyPr wrap="square" rtlCol="0">
            <a:spAutoFit/>
          </a:bodyPr>
          <a:lstStyle/>
          <a:p>
            <a:r>
              <a:rPr lang="en-GB" dirty="0">
                <a:solidFill>
                  <a:srgbClr val="FF0000"/>
                </a:solidFill>
              </a:rPr>
              <a:t>*</a:t>
            </a:r>
            <a:endParaRPr lang="en-GB" dirty="0"/>
          </a:p>
        </p:txBody>
      </p:sp>
      <p:sp>
        <p:nvSpPr>
          <p:cNvPr id="7" name="TextBox 6">
            <a:extLst>
              <a:ext uri="{FF2B5EF4-FFF2-40B4-BE49-F238E27FC236}">
                <a16:creationId xmlns:a16="http://schemas.microsoft.com/office/drawing/2014/main" id="{5AC38CF1-061C-0147-9551-96D5272006DC}"/>
              </a:ext>
            </a:extLst>
          </p:cNvPr>
          <p:cNvSpPr txBox="1"/>
          <p:nvPr/>
        </p:nvSpPr>
        <p:spPr>
          <a:xfrm>
            <a:off x="846901" y="5124163"/>
            <a:ext cx="5044852" cy="1200329"/>
          </a:xfrm>
          <a:prstGeom prst="rect">
            <a:avLst/>
          </a:prstGeom>
          <a:solidFill>
            <a:schemeClr val="bg1"/>
          </a:solidFill>
        </p:spPr>
        <p:txBody>
          <a:bodyPr wrap="square" rtlCol="0">
            <a:spAutoFit/>
          </a:bodyPr>
          <a:lstStyle/>
          <a:p>
            <a:r>
              <a:rPr lang="en-GB" dirty="0"/>
              <a:t>‘Autonomous/ Acceptable’, ‘Target’, &amp; ‘Exceedance/ Excessive’ lux levels can be varied to match location &amp; conditions.  Values can be adjusted in Tas.  This example uses 100/ 300/ 3000 lux </a:t>
            </a:r>
          </a:p>
        </p:txBody>
      </p:sp>
      <p:sp>
        <p:nvSpPr>
          <p:cNvPr id="8" name="TextBox 7">
            <a:extLst>
              <a:ext uri="{FF2B5EF4-FFF2-40B4-BE49-F238E27FC236}">
                <a16:creationId xmlns:a16="http://schemas.microsoft.com/office/drawing/2014/main" id="{0EDA1458-326C-0C43-BB72-CA9FADCC57FF}"/>
              </a:ext>
            </a:extLst>
          </p:cNvPr>
          <p:cNvSpPr txBox="1"/>
          <p:nvPr/>
        </p:nvSpPr>
        <p:spPr>
          <a:xfrm>
            <a:off x="6617616" y="2657516"/>
            <a:ext cx="246668" cy="369332"/>
          </a:xfrm>
          <a:prstGeom prst="rect">
            <a:avLst/>
          </a:prstGeom>
          <a:solidFill>
            <a:schemeClr val="bg1"/>
          </a:solidFill>
        </p:spPr>
        <p:txBody>
          <a:bodyPr wrap="square" rtlCol="0">
            <a:spAutoFit/>
          </a:bodyPr>
          <a:lstStyle/>
          <a:p>
            <a:r>
              <a:rPr lang="en-GB" dirty="0">
                <a:solidFill>
                  <a:srgbClr val="FF0000"/>
                </a:solidFill>
              </a:rPr>
              <a:t>*</a:t>
            </a:r>
            <a:endParaRPr lang="en-GB" dirty="0"/>
          </a:p>
        </p:txBody>
      </p:sp>
    </p:spTree>
    <p:extLst>
      <p:ext uri="{BB962C8B-B14F-4D97-AF65-F5344CB8AC3E}">
        <p14:creationId xmlns:p14="http://schemas.microsoft.com/office/powerpoint/2010/main" val="124162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04C24-D16E-084D-B1CE-EEBD6122D9AC}"/>
              </a:ext>
            </a:extLst>
          </p:cNvPr>
          <p:cNvSpPr txBox="1"/>
          <p:nvPr/>
        </p:nvSpPr>
        <p:spPr>
          <a:xfrm>
            <a:off x="173735" y="1307592"/>
            <a:ext cx="2437489" cy="2031325"/>
          </a:xfrm>
          <a:prstGeom prst="rect">
            <a:avLst/>
          </a:prstGeom>
          <a:noFill/>
        </p:spPr>
        <p:txBody>
          <a:bodyPr wrap="square" rtlCol="0">
            <a:spAutoFit/>
          </a:bodyPr>
          <a:lstStyle/>
          <a:p>
            <a:r>
              <a:rPr lang="en-GB" dirty="0"/>
              <a:t>Plan View of Classroom:</a:t>
            </a:r>
          </a:p>
          <a:p>
            <a:br>
              <a:rPr lang="en-GB" dirty="0"/>
            </a:br>
            <a:r>
              <a:rPr lang="en-GB" dirty="0"/>
              <a:t>The </a:t>
            </a:r>
            <a:r>
              <a:rPr lang="en-GB" b="1" dirty="0" err="1"/>
              <a:t>UDIa</a:t>
            </a:r>
            <a:r>
              <a:rPr lang="en-GB" dirty="0"/>
              <a:t> distribution over the working plane shows poor performance in the front third of the space. </a:t>
            </a:r>
          </a:p>
        </p:txBody>
      </p:sp>
      <p:pic>
        <p:nvPicPr>
          <p:cNvPr id="4" name="Picture 3">
            <a:extLst>
              <a:ext uri="{FF2B5EF4-FFF2-40B4-BE49-F238E27FC236}">
                <a16:creationId xmlns:a16="http://schemas.microsoft.com/office/drawing/2014/main" id="{7321061F-DAFE-A94C-B60A-0A7010247940}"/>
              </a:ext>
            </a:extLst>
          </p:cNvPr>
          <p:cNvPicPr>
            <a:picLocks noChangeAspect="1"/>
          </p:cNvPicPr>
          <p:nvPr/>
        </p:nvPicPr>
        <p:blipFill>
          <a:blip r:embed="rId3"/>
          <a:stretch>
            <a:fillRect/>
          </a:stretch>
        </p:blipFill>
        <p:spPr>
          <a:xfrm>
            <a:off x="3004131" y="841406"/>
            <a:ext cx="8746435" cy="5716848"/>
          </a:xfrm>
          <a:prstGeom prst="rect">
            <a:avLst/>
          </a:prstGeom>
        </p:spPr>
      </p:pic>
    </p:spTree>
    <p:extLst>
      <p:ext uri="{BB962C8B-B14F-4D97-AF65-F5344CB8AC3E}">
        <p14:creationId xmlns:p14="http://schemas.microsoft.com/office/powerpoint/2010/main" val="4242522857"/>
      </p:ext>
    </p:extLst>
  </p:cSld>
  <p:clrMapOvr>
    <a:masterClrMapping/>
  </p:clrMapOvr>
</p:sld>
</file>

<file path=ppt/theme/theme1.xml><?xml version="1.0" encoding="utf-8"?>
<a:theme xmlns:a="http://schemas.openxmlformats.org/drawingml/2006/main" name="EDS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998</Words>
  <Application>Microsoft Macintosh PowerPoint</Application>
  <PresentationFormat>Widescreen</PresentationFormat>
  <Paragraphs>111</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Damascus</vt:lpstr>
      <vt:lpstr>EDSL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Brannon</dc:creator>
  <cp:lastModifiedBy>Robert Yori</cp:lastModifiedBy>
  <cp:revision>157</cp:revision>
  <dcterms:created xsi:type="dcterms:W3CDTF">2017-04-28T15:37:46Z</dcterms:created>
  <dcterms:modified xsi:type="dcterms:W3CDTF">2018-08-17T21:06:05Z</dcterms:modified>
</cp:coreProperties>
</file>