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72" r:id="rId6"/>
    <p:sldId id="261" r:id="rId7"/>
    <p:sldId id="275" r:id="rId8"/>
    <p:sldId id="259" r:id="rId9"/>
    <p:sldId id="260" r:id="rId10"/>
    <p:sldId id="262" r:id="rId11"/>
    <p:sldId id="267" r:id="rId12"/>
    <p:sldId id="265" r:id="rId13"/>
    <p:sldId id="263" r:id="rId14"/>
    <p:sldId id="264" r:id="rId15"/>
    <p:sldId id="266" r:id="rId16"/>
    <p:sldId id="274" r:id="rId17"/>
    <p:sldId id="268" r:id="rId18"/>
    <p:sldId id="269" r:id="rId19"/>
    <p:sldId id="276" r:id="rId20"/>
    <p:sldId id="277"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varScale="1">
        <p:scale>
          <a:sx n="89" d="100"/>
          <a:sy n="89" d="100"/>
        </p:scale>
        <p:origin x="618"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D23FAA-168D-4DA7-A342-ACBC61FC8DE8}"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308673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D23FAA-168D-4DA7-A342-ACBC61FC8DE8}"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140210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D23FAA-168D-4DA7-A342-ACBC61FC8DE8}"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7347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D23FAA-168D-4DA7-A342-ACBC61FC8DE8}"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15538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23FAA-168D-4DA7-A342-ACBC61FC8DE8}" type="datetimeFigureOut">
              <a:rPr lang="en-GB" smtClean="0"/>
              <a:t>11/09/2017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362969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D23FAA-168D-4DA7-A342-ACBC61FC8DE8}"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26326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D23FAA-168D-4DA7-A342-ACBC61FC8DE8}" type="datetimeFigureOut">
              <a:rPr lang="en-GB" smtClean="0"/>
              <a:t>11/09/2017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70099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D23FAA-168D-4DA7-A342-ACBC61FC8DE8}" type="datetimeFigureOut">
              <a:rPr lang="en-GB" smtClean="0"/>
              <a:t>11/09/2017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131243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3FAA-168D-4DA7-A342-ACBC61FC8DE8}" type="datetimeFigureOut">
              <a:rPr lang="en-GB" smtClean="0"/>
              <a:t>11/09/2017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22402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23FAA-168D-4DA7-A342-ACBC61FC8DE8}"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127907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23FAA-168D-4DA7-A342-ACBC61FC8DE8}" type="datetimeFigureOut">
              <a:rPr lang="en-GB" smtClean="0"/>
              <a:t>11/09/2017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2EDA6-A224-4A4A-BD97-641AAB7664E2}" type="slidenum">
              <a:rPr lang="en-GB" smtClean="0"/>
              <a:t>‹#›</a:t>
            </a:fld>
            <a:endParaRPr lang="en-GB"/>
          </a:p>
        </p:txBody>
      </p:sp>
    </p:spTree>
    <p:extLst>
      <p:ext uri="{BB962C8B-B14F-4D97-AF65-F5344CB8AC3E}">
        <p14:creationId xmlns:p14="http://schemas.microsoft.com/office/powerpoint/2010/main" val="2828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23FAA-168D-4DA7-A342-ACBC61FC8DE8}" type="datetimeFigureOut">
              <a:rPr lang="en-GB" smtClean="0"/>
              <a:t>11/09/2017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EDA6-A224-4A4A-BD97-641AAB7664E2}" type="slidenum">
              <a:rPr lang="en-GB" smtClean="0"/>
              <a:t>‹#›</a:t>
            </a:fld>
            <a:endParaRPr lang="en-GB"/>
          </a:p>
        </p:txBody>
      </p:sp>
    </p:spTree>
    <p:extLst>
      <p:ext uri="{BB962C8B-B14F-4D97-AF65-F5344CB8AC3E}">
        <p14:creationId xmlns:p14="http://schemas.microsoft.com/office/powerpoint/2010/main" val="44703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Tas</a:t>
            </a:r>
            <a:r>
              <a:rPr lang="en-GB" dirty="0" smtClean="0"/>
              <a:t> Climate Based Daylight Modelling</a:t>
            </a:r>
            <a:endParaRPr lang="en-GB" dirty="0"/>
          </a:p>
        </p:txBody>
      </p:sp>
      <p:sp>
        <p:nvSpPr>
          <p:cNvPr id="3" name="Content Placeholder 2"/>
          <p:cNvSpPr>
            <a:spLocks noGrp="1"/>
          </p:cNvSpPr>
          <p:nvPr>
            <p:ph idx="1"/>
          </p:nvPr>
        </p:nvSpPr>
        <p:spPr/>
        <p:txBody>
          <a:bodyPr/>
          <a:lstStyle/>
          <a:p>
            <a:pPr marL="0" indent="0">
              <a:buNone/>
            </a:pPr>
            <a:r>
              <a:rPr lang="en-GB" sz="2000" dirty="0" smtClean="0"/>
              <a:t>Climate based daylight modelling originated in the lighting simulation community. Hourly diffuse and direct solar radiation climate data is used to produce daylight coefficients for patches of sky. Irradiance data is converted to </a:t>
            </a:r>
            <a:r>
              <a:rPr lang="en-GB" sz="2000" dirty="0" err="1" smtClean="0"/>
              <a:t>illuminance</a:t>
            </a:r>
            <a:r>
              <a:rPr lang="en-GB" sz="2000" dirty="0" smtClean="0"/>
              <a:t> using a luminous efficacy model. The daylight contribution to the space is then calculated hourly through the year for each sky patch.</a:t>
            </a:r>
          </a:p>
          <a:p>
            <a:pPr marL="0" indent="0">
              <a:buNone/>
            </a:pPr>
            <a:endParaRPr lang="en-GB" sz="2000" dirty="0" smtClean="0"/>
          </a:p>
          <a:p>
            <a:pPr marL="0" indent="0">
              <a:buNone/>
            </a:pPr>
            <a:r>
              <a:rPr lang="en-GB" sz="2000" dirty="0" smtClean="0"/>
              <a:t>EDSL’s </a:t>
            </a:r>
            <a:r>
              <a:rPr lang="en-GB" sz="2000" dirty="0" err="1" smtClean="0"/>
              <a:t>Tas</a:t>
            </a:r>
            <a:r>
              <a:rPr lang="en-GB" sz="2000" dirty="0" smtClean="0"/>
              <a:t> software has originated in the thermal simulation community. Our </a:t>
            </a:r>
            <a:r>
              <a:rPr lang="en-GB" sz="2000" dirty="0" err="1" smtClean="0"/>
              <a:t>Tas</a:t>
            </a:r>
            <a:r>
              <a:rPr lang="en-GB" sz="2000" dirty="0" smtClean="0"/>
              <a:t> software calculates the diffuse and direct solar distribution in spaces hourly through the year. We have developed a daylighting simulation engine, which is fully integrated with our thermal simulation engine. We are, therefore, able to calibrate the daylight contribution from the solar contribution in a space using luminous efficacy. Put simply, we convert the hourly solar income into hourly daylight income.</a:t>
            </a:r>
          </a:p>
          <a:p>
            <a:pPr marL="0" indent="0">
              <a:buNone/>
            </a:pPr>
            <a:r>
              <a:rPr lang="en-GB" sz="2000" dirty="0" smtClean="0"/>
              <a:t>The following slides illustrate the functionality of the combined thermal and daylight simulation model on a classroom.</a:t>
            </a:r>
          </a:p>
          <a:p>
            <a:endParaRPr lang="en-GB" dirty="0"/>
          </a:p>
        </p:txBody>
      </p:sp>
    </p:spTree>
    <p:extLst>
      <p:ext uri="{BB962C8B-B14F-4D97-AF65-F5344CB8AC3E}">
        <p14:creationId xmlns:p14="http://schemas.microsoft.com/office/powerpoint/2010/main" val="78382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0405" y="282719"/>
            <a:ext cx="10029825" cy="6334125"/>
          </a:xfrm>
          <a:prstGeom prst="rect">
            <a:avLst/>
          </a:prstGeom>
        </p:spPr>
      </p:pic>
      <p:sp>
        <p:nvSpPr>
          <p:cNvPr id="3" name="TextBox 2"/>
          <p:cNvSpPr txBox="1"/>
          <p:nvPr/>
        </p:nvSpPr>
        <p:spPr>
          <a:xfrm>
            <a:off x="394855" y="1132609"/>
            <a:ext cx="1465550" cy="5078313"/>
          </a:xfrm>
          <a:prstGeom prst="rect">
            <a:avLst/>
          </a:prstGeom>
          <a:noFill/>
        </p:spPr>
        <p:txBody>
          <a:bodyPr wrap="square" rtlCol="0">
            <a:spAutoFit/>
          </a:bodyPr>
          <a:lstStyle/>
          <a:p>
            <a:r>
              <a:rPr lang="en-GB" dirty="0" smtClean="0"/>
              <a:t>This new configuration of windows has the middle row removed.</a:t>
            </a:r>
          </a:p>
          <a:p>
            <a:endParaRPr lang="en-GB" dirty="0"/>
          </a:p>
          <a:p>
            <a:r>
              <a:rPr lang="en-GB" dirty="0" smtClean="0"/>
              <a:t>The high level windows still throw light to the back of the </a:t>
            </a:r>
            <a:r>
              <a:rPr lang="en-GB" smtClean="0"/>
              <a:t>space and </a:t>
            </a:r>
            <a:r>
              <a:rPr lang="en-GB" dirty="0" smtClean="0"/>
              <a:t>the view is maintained by the lower row of windows.</a:t>
            </a:r>
            <a:endParaRPr lang="en-GB" dirty="0"/>
          </a:p>
        </p:txBody>
      </p:sp>
    </p:spTree>
    <p:extLst>
      <p:ext uri="{BB962C8B-B14F-4D97-AF65-F5344CB8AC3E}">
        <p14:creationId xmlns:p14="http://schemas.microsoft.com/office/powerpoint/2010/main" val="150254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2716" y="362816"/>
            <a:ext cx="9439275" cy="6381750"/>
          </a:xfrm>
          <a:prstGeom prst="rect">
            <a:avLst/>
          </a:prstGeom>
        </p:spPr>
      </p:pic>
      <p:pic>
        <p:nvPicPr>
          <p:cNvPr id="4" name="Picture 3"/>
          <p:cNvPicPr>
            <a:picLocks noChangeAspect="1"/>
          </p:cNvPicPr>
          <p:nvPr/>
        </p:nvPicPr>
        <p:blipFill>
          <a:blip r:embed="rId3"/>
          <a:stretch>
            <a:fillRect/>
          </a:stretch>
        </p:blipFill>
        <p:spPr>
          <a:xfrm>
            <a:off x="3098656" y="4794105"/>
            <a:ext cx="2066925" cy="1800225"/>
          </a:xfrm>
          <a:prstGeom prst="rect">
            <a:avLst/>
          </a:prstGeom>
        </p:spPr>
      </p:pic>
      <p:sp>
        <p:nvSpPr>
          <p:cNvPr id="2" name="TextBox 1"/>
          <p:cNvSpPr txBox="1"/>
          <p:nvPr/>
        </p:nvSpPr>
        <p:spPr>
          <a:xfrm>
            <a:off x="197427" y="852055"/>
            <a:ext cx="2145289" cy="3416320"/>
          </a:xfrm>
          <a:prstGeom prst="rect">
            <a:avLst/>
          </a:prstGeom>
          <a:noFill/>
        </p:spPr>
        <p:txBody>
          <a:bodyPr wrap="square" rtlCol="0">
            <a:spAutoFit/>
          </a:bodyPr>
          <a:lstStyle/>
          <a:p>
            <a:r>
              <a:rPr lang="en-GB" dirty="0" smtClean="0"/>
              <a:t>A daylight analysis for 15:00 hours at the end of March shows that a useful amount of daylight is reaching the back of the room via the high level windows. Also the amount of direct sunlight next to the windows is reduced.</a:t>
            </a:r>
            <a:endParaRPr lang="en-GB" dirty="0"/>
          </a:p>
        </p:txBody>
      </p:sp>
    </p:spTree>
    <p:extLst>
      <p:ext uri="{BB962C8B-B14F-4D97-AF65-F5344CB8AC3E}">
        <p14:creationId xmlns:p14="http://schemas.microsoft.com/office/powerpoint/2010/main" val="306405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0548" y="1494126"/>
            <a:ext cx="9239250" cy="3724275"/>
          </a:xfrm>
          <a:prstGeom prst="rect">
            <a:avLst/>
          </a:prstGeom>
        </p:spPr>
      </p:pic>
      <p:sp>
        <p:nvSpPr>
          <p:cNvPr id="3" name="TextBox 2"/>
          <p:cNvSpPr txBox="1"/>
          <p:nvPr/>
        </p:nvSpPr>
        <p:spPr>
          <a:xfrm>
            <a:off x="633845" y="2628900"/>
            <a:ext cx="3345873" cy="2585323"/>
          </a:xfrm>
          <a:prstGeom prst="rect">
            <a:avLst/>
          </a:prstGeom>
          <a:noFill/>
        </p:spPr>
        <p:txBody>
          <a:bodyPr wrap="square" rtlCol="0">
            <a:spAutoFit/>
          </a:bodyPr>
          <a:lstStyle/>
          <a:p>
            <a:r>
              <a:rPr lang="en-GB" dirty="0" smtClean="0"/>
              <a:t>This time the </a:t>
            </a:r>
            <a:r>
              <a:rPr lang="en-GB" dirty="0" err="1" smtClean="0"/>
              <a:t>UDIa</a:t>
            </a:r>
            <a:r>
              <a:rPr lang="en-GB" dirty="0" smtClean="0"/>
              <a:t> is at 85% giving a very good performance.</a:t>
            </a:r>
          </a:p>
          <a:p>
            <a:r>
              <a:rPr lang="en-GB" dirty="0" err="1" smtClean="0"/>
              <a:t>UDIe</a:t>
            </a:r>
            <a:r>
              <a:rPr lang="en-GB" dirty="0" smtClean="0"/>
              <a:t> is at an acceptable level.</a:t>
            </a:r>
          </a:p>
          <a:p>
            <a:endParaRPr lang="en-GB" dirty="0"/>
          </a:p>
          <a:p>
            <a:r>
              <a:rPr lang="en-GB" dirty="0" smtClean="0"/>
              <a:t>High level windows have given a good general distribution of daylight and the low level view windows do not produce excessive glare.</a:t>
            </a:r>
            <a:endParaRPr lang="en-GB" dirty="0"/>
          </a:p>
        </p:txBody>
      </p:sp>
    </p:spTree>
    <p:extLst>
      <p:ext uri="{BB962C8B-B14F-4D97-AF65-F5344CB8AC3E}">
        <p14:creationId xmlns:p14="http://schemas.microsoft.com/office/powerpoint/2010/main" val="335290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3103" y="278823"/>
            <a:ext cx="9401175" cy="6362700"/>
          </a:xfrm>
          <a:prstGeom prst="rect">
            <a:avLst/>
          </a:prstGeom>
        </p:spPr>
      </p:pic>
      <p:sp>
        <p:nvSpPr>
          <p:cNvPr id="4" name="TextBox 3"/>
          <p:cNvSpPr txBox="1"/>
          <p:nvPr/>
        </p:nvSpPr>
        <p:spPr>
          <a:xfrm>
            <a:off x="436418" y="1049482"/>
            <a:ext cx="2226685" cy="923330"/>
          </a:xfrm>
          <a:prstGeom prst="rect">
            <a:avLst/>
          </a:prstGeom>
          <a:noFill/>
        </p:spPr>
        <p:txBody>
          <a:bodyPr wrap="square" rtlCol="0">
            <a:spAutoFit/>
          </a:bodyPr>
          <a:lstStyle/>
          <a:p>
            <a:r>
              <a:rPr lang="en-GB" dirty="0" smtClean="0"/>
              <a:t>The </a:t>
            </a:r>
            <a:r>
              <a:rPr lang="en-GB" dirty="0" err="1" smtClean="0"/>
              <a:t>UDIa</a:t>
            </a:r>
            <a:r>
              <a:rPr lang="en-GB" dirty="0" smtClean="0"/>
              <a:t> distribution is quite flat, which is ideal.</a:t>
            </a:r>
            <a:endParaRPr lang="en-GB" dirty="0"/>
          </a:p>
        </p:txBody>
      </p:sp>
    </p:spTree>
    <p:extLst>
      <p:ext uri="{BB962C8B-B14F-4D97-AF65-F5344CB8AC3E}">
        <p14:creationId xmlns:p14="http://schemas.microsoft.com/office/powerpoint/2010/main" val="254715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1696" y="268432"/>
            <a:ext cx="9410700" cy="6362700"/>
          </a:xfrm>
          <a:prstGeom prst="rect">
            <a:avLst/>
          </a:prstGeom>
        </p:spPr>
      </p:pic>
      <p:sp>
        <p:nvSpPr>
          <p:cNvPr id="3" name="TextBox 2"/>
          <p:cNvSpPr txBox="1"/>
          <p:nvPr/>
        </p:nvSpPr>
        <p:spPr>
          <a:xfrm>
            <a:off x="498764" y="1153391"/>
            <a:ext cx="1901536" cy="923330"/>
          </a:xfrm>
          <a:prstGeom prst="rect">
            <a:avLst/>
          </a:prstGeom>
          <a:noFill/>
        </p:spPr>
        <p:txBody>
          <a:bodyPr wrap="square" rtlCol="0">
            <a:spAutoFit/>
          </a:bodyPr>
          <a:lstStyle/>
          <a:p>
            <a:r>
              <a:rPr lang="en-GB" dirty="0" err="1" smtClean="0"/>
              <a:t>UDIe</a:t>
            </a:r>
            <a:r>
              <a:rPr lang="en-GB" dirty="0" smtClean="0"/>
              <a:t> is confined to close to the view windows.</a:t>
            </a:r>
            <a:endParaRPr lang="en-GB" dirty="0"/>
          </a:p>
        </p:txBody>
      </p:sp>
    </p:spTree>
    <p:extLst>
      <p:ext uri="{BB962C8B-B14F-4D97-AF65-F5344CB8AC3E}">
        <p14:creationId xmlns:p14="http://schemas.microsoft.com/office/powerpoint/2010/main" val="346452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4030" y="287048"/>
            <a:ext cx="6419850" cy="6429375"/>
          </a:xfrm>
          <a:prstGeom prst="rect">
            <a:avLst/>
          </a:prstGeom>
        </p:spPr>
      </p:pic>
      <p:sp>
        <p:nvSpPr>
          <p:cNvPr id="2" name="TextBox 1"/>
          <p:cNvSpPr txBox="1"/>
          <p:nvPr/>
        </p:nvSpPr>
        <p:spPr>
          <a:xfrm>
            <a:off x="654627" y="737755"/>
            <a:ext cx="4569403" cy="2585323"/>
          </a:xfrm>
          <a:prstGeom prst="rect">
            <a:avLst/>
          </a:prstGeom>
          <a:noFill/>
        </p:spPr>
        <p:txBody>
          <a:bodyPr wrap="square" rtlCol="0">
            <a:spAutoFit/>
          </a:bodyPr>
          <a:lstStyle/>
          <a:p>
            <a:r>
              <a:rPr lang="en-GB" dirty="0" smtClean="0"/>
              <a:t>The high level windows at the front and back of the room are good for daylight distribution, but are also very useful for natural ventilation combined with some limited view window opening. </a:t>
            </a:r>
          </a:p>
          <a:p>
            <a:endParaRPr lang="en-GB" dirty="0"/>
          </a:p>
          <a:p>
            <a:r>
              <a:rPr lang="en-GB" dirty="0" smtClean="0"/>
              <a:t>The reduction in lighting gains has also helped to get a TM 52 pass with the London TRY weather set.</a:t>
            </a:r>
            <a:endParaRPr lang="en-GB" dirty="0"/>
          </a:p>
        </p:txBody>
      </p:sp>
    </p:spTree>
    <p:extLst>
      <p:ext uri="{BB962C8B-B14F-4D97-AF65-F5344CB8AC3E}">
        <p14:creationId xmlns:p14="http://schemas.microsoft.com/office/powerpoint/2010/main" val="3863562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9484" y="1786803"/>
            <a:ext cx="8629650" cy="3305175"/>
          </a:xfrm>
          <a:prstGeom prst="rect">
            <a:avLst/>
          </a:prstGeom>
        </p:spPr>
      </p:pic>
      <p:sp>
        <p:nvSpPr>
          <p:cNvPr id="2" name="TextBox 1"/>
          <p:cNvSpPr txBox="1"/>
          <p:nvPr/>
        </p:nvSpPr>
        <p:spPr>
          <a:xfrm>
            <a:off x="571500" y="1808018"/>
            <a:ext cx="2005445" cy="1754326"/>
          </a:xfrm>
          <a:prstGeom prst="rect">
            <a:avLst/>
          </a:prstGeom>
          <a:noFill/>
        </p:spPr>
        <p:txBody>
          <a:bodyPr wrap="square" rtlCol="0">
            <a:spAutoFit/>
          </a:bodyPr>
          <a:lstStyle/>
          <a:p>
            <a:r>
              <a:rPr lang="en-GB" dirty="0" smtClean="0"/>
              <a:t>Also a BB 101 pass.</a:t>
            </a:r>
          </a:p>
          <a:p>
            <a:endParaRPr lang="en-GB" dirty="0"/>
          </a:p>
          <a:p>
            <a:r>
              <a:rPr lang="en-GB" dirty="0" smtClean="0"/>
              <a:t>This time performance metrics are exported into Excel</a:t>
            </a:r>
            <a:endParaRPr lang="en-GB" dirty="0"/>
          </a:p>
        </p:txBody>
      </p:sp>
    </p:spTree>
    <p:extLst>
      <p:ext uri="{BB962C8B-B14F-4D97-AF65-F5344CB8AC3E}">
        <p14:creationId xmlns:p14="http://schemas.microsoft.com/office/powerpoint/2010/main" val="161875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7450" y="332076"/>
            <a:ext cx="11391900" cy="6048375"/>
          </a:xfrm>
          <a:prstGeom prst="rect">
            <a:avLst/>
          </a:prstGeom>
        </p:spPr>
      </p:pic>
      <p:sp>
        <p:nvSpPr>
          <p:cNvPr id="3" name="TextBox 2"/>
          <p:cNvSpPr txBox="1"/>
          <p:nvPr/>
        </p:nvSpPr>
        <p:spPr>
          <a:xfrm>
            <a:off x="353291" y="426026"/>
            <a:ext cx="3044536" cy="3139321"/>
          </a:xfrm>
          <a:prstGeom prst="rect">
            <a:avLst/>
          </a:prstGeom>
          <a:noFill/>
        </p:spPr>
        <p:txBody>
          <a:bodyPr wrap="square" rtlCol="0">
            <a:spAutoFit/>
          </a:bodyPr>
          <a:lstStyle/>
          <a:p>
            <a:r>
              <a:rPr lang="en-GB" dirty="0" smtClean="0"/>
              <a:t>An alternative to removing the middle row of windows would be to provide some solar shading to reduce the direct sunlight through these windows.</a:t>
            </a:r>
          </a:p>
          <a:p>
            <a:endParaRPr lang="en-GB" dirty="0"/>
          </a:p>
          <a:p>
            <a:r>
              <a:rPr lang="en-GB" dirty="0" smtClean="0"/>
              <a:t>This configuration also had good CBDM metrics. Both configurations worked well on all orientations.</a:t>
            </a:r>
            <a:endParaRPr lang="en-GB" dirty="0"/>
          </a:p>
        </p:txBody>
      </p:sp>
      <p:sp>
        <p:nvSpPr>
          <p:cNvPr id="4" name="TextBox 3"/>
          <p:cNvSpPr txBox="1"/>
          <p:nvPr/>
        </p:nvSpPr>
        <p:spPr>
          <a:xfrm>
            <a:off x="473336" y="3786692"/>
            <a:ext cx="1850316" cy="1754326"/>
          </a:xfrm>
          <a:prstGeom prst="rect">
            <a:avLst/>
          </a:prstGeom>
          <a:noFill/>
        </p:spPr>
        <p:txBody>
          <a:bodyPr wrap="square" rtlCol="0">
            <a:spAutoFit/>
          </a:bodyPr>
          <a:lstStyle/>
          <a:p>
            <a:r>
              <a:rPr lang="en-GB" b="1" dirty="0" smtClean="0"/>
              <a:t>This façade solution is but one of many that would comply with the CBDM criteria</a:t>
            </a:r>
            <a:endParaRPr lang="en-GB" b="1" dirty="0"/>
          </a:p>
        </p:txBody>
      </p:sp>
    </p:spTree>
    <p:extLst>
      <p:ext uri="{BB962C8B-B14F-4D97-AF65-F5344CB8AC3E}">
        <p14:creationId xmlns:p14="http://schemas.microsoft.com/office/powerpoint/2010/main" val="364180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5109" y="0"/>
            <a:ext cx="9940423" cy="7141109"/>
          </a:xfrm>
          <a:prstGeom prst="rect">
            <a:avLst/>
          </a:prstGeom>
        </p:spPr>
      </p:pic>
      <p:sp>
        <p:nvSpPr>
          <p:cNvPr id="4" name="TextBox 3"/>
          <p:cNvSpPr txBox="1"/>
          <p:nvPr/>
        </p:nvSpPr>
        <p:spPr>
          <a:xfrm>
            <a:off x="118334" y="753035"/>
            <a:ext cx="1850315" cy="4524315"/>
          </a:xfrm>
          <a:prstGeom prst="rect">
            <a:avLst/>
          </a:prstGeom>
          <a:noFill/>
        </p:spPr>
        <p:txBody>
          <a:bodyPr wrap="square" rtlCol="0">
            <a:spAutoFit/>
          </a:bodyPr>
          <a:lstStyle/>
          <a:p>
            <a:r>
              <a:rPr lang="en-GB" dirty="0" smtClean="0"/>
              <a:t>To provide an insight into the single number metrics for the whole year, they are available on a monthly, weekly and hourly basis.</a:t>
            </a:r>
          </a:p>
          <a:p>
            <a:endParaRPr lang="en-GB" dirty="0"/>
          </a:p>
          <a:p>
            <a:r>
              <a:rPr lang="en-GB" dirty="0" smtClean="0"/>
              <a:t>The secret to a successful solution is to have the ‘Excessive’ level consistently low over the year.</a:t>
            </a:r>
            <a:endParaRPr lang="en-GB" dirty="0"/>
          </a:p>
        </p:txBody>
      </p:sp>
    </p:spTree>
    <p:extLst>
      <p:ext uri="{BB962C8B-B14F-4D97-AF65-F5344CB8AC3E}">
        <p14:creationId xmlns:p14="http://schemas.microsoft.com/office/powerpoint/2010/main" val="1429755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34" y="753035"/>
            <a:ext cx="1850315" cy="646331"/>
          </a:xfrm>
          <a:prstGeom prst="rect">
            <a:avLst/>
          </a:prstGeom>
          <a:noFill/>
        </p:spPr>
        <p:txBody>
          <a:bodyPr wrap="square" rtlCol="0">
            <a:spAutoFit/>
          </a:bodyPr>
          <a:lstStyle/>
          <a:p>
            <a:r>
              <a:rPr lang="en-GB" dirty="0" smtClean="0"/>
              <a:t>Weekly distribution</a:t>
            </a:r>
            <a:endParaRPr lang="en-GB" dirty="0"/>
          </a:p>
        </p:txBody>
      </p:sp>
      <p:pic>
        <p:nvPicPr>
          <p:cNvPr id="3" name="Picture 2"/>
          <p:cNvPicPr>
            <a:picLocks noChangeAspect="1"/>
          </p:cNvPicPr>
          <p:nvPr/>
        </p:nvPicPr>
        <p:blipFill>
          <a:blip r:embed="rId2"/>
          <a:stretch>
            <a:fillRect/>
          </a:stretch>
        </p:blipFill>
        <p:spPr>
          <a:xfrm>
            <a:off x="2388198" y="-36976"/>
            <a:ext cx="9681882" cy="6974520"/>
          </a:xfrm>
          <a:prstGeom prst="rect">
            <a:avLst/>
          </a:prstGeom>
        </p:spPr>
      </p:pic>
    </p:spTree>
    <p:extLst>
      <p:ext uri="{BB962C8B-B14F-4D97-AF65-F5344CB8AC3E}">
        <p14:creationId xmlns:p14="http://schemas.microsoft.com/office/powerpoint/2010/main" val="89647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0532" y="450273"/>
            <a:ext cx="11544300" cy="6248400"/>
          </a:xfrm>
          <a:prstGeom prst="rect">
            <a:avLst/>
          </a:prstGeom>
        </p:spPr>
      </p:pic>
      <p:sp>
        <p:nvSpPr>
          <p:cNvPr id="3" name="TextBox 2"/>
          <p:cNvSpPr txBox="1"/>
          <p:nvPr/>
        </p:nvSpPr>
        <p:spPr>
          <a:xfrm>
            <a:off x="457200" y="602673"/>
            <a:ext cx="3626427" cy="4247317"/>
          </a:xfrm>
          <a:prstGeom prst="rect">
            <a:avLst/>
          </a:prstGeom>
          <a:noFill/>
        </p:spPr>
        <p:txBody>
          <a:bodyPr wrap="square" rtlCol="0">
            <a:spAutoFit/>
          </a:bodyPr>
          <a:lstStyle/>
          <a:p>
            <a:r>
              <a:rPr lang="en-GB" dirty="0" err="1" smtClean="0"/>
              <a:t>Tas</a:t>
            </a:r>
            <a:r>
              <a:rPr lang="en-GB" dirty="0" smtClean="0"/>
              <a:t> allows specific spaces, from a large model, to be selected for individual analysis. A complete range of analysis may be undertaken on the selected space, or spaces, without having to simulate the whole of the building model.</a:t>
            </a:r>
          </a:p>
          <a:p>
            <a:endParaRPr lang="en-GB" dirty="0"/>
          </a:p>
          <a:p>
            <a:r>
              <a:rPr lang="en-GB" dirty="0" smtClean="0"/>
              <a:t>Here a classroom has been selected to produce CBDM metrics and adaptive comfort analysis.</a:t>
            </a:r>
          </a:p>
          <a:p>
            <a:endParaRPr lang="en-GB" dirty="0"/>
          </a:p>
          <a:p>
            <a:r>
              <a:rPr lang="en-GB" dirty="0" smtClean="0"/>
              <a:t>The roof has been made transparent in the display to show internal layout. </a:t>
            </a:r>
            <a:endParaRPr lang="en-GB" dirty="0"/>
          </a:p>
        </p:txBody>
      </p:sp>
    </p:spTree>
    <p:extLst>
      <p:ext uri="{BB962C8B-B14F-4D97-AF65-F5344CB8AC3E}">
        <p14:creationId xmlns:p14="http://schemas.microsoft.com/office/powerpoint/2010/main" val="2819398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34" y="753035"/>
            <a:ext cx="1850315" cy="646331"/>
          </a:xfrm>
          <a:prstGeom prst="rect">
            <a:avLst/>
          </a:prstGeom>
          <a:noFill/>
        </p:spPr>
        <p:txBody>
          <a:bodyPr wrap="square" rtlCol="0">
            <a:spAutoFit/>
          </a:bodyPr>
          <a:lstStyle/>
          <a:p>
            <a:r>
              <a:rPr lang="en-GB" dirty="0" smtClean="0"/>
              <a:t>Hourly distribution</a:t>
            </a:r>
            <a:endParaRPr lang="en-GB" dirty="0"/>
          </a:p>
        </p:txBody>
      </p:sp>
      <p:pic>
        <p:nvPicPr>
          <p:cNvPr id="2" name="Picture 1"/>
          <p:cNvPicPr>
            <a:picLocks noChangeAspect="1"/>
          </p:cNvPicPr>
          <p:nvPr/>
        </p:nvPicPr>
        <p:blipFill>
          <a:blip r:embed="rId2"/>
          <a:stretch>
            <a:fillRect/>
          </a:stretch>
        </p:blipFill>
        <p:spPr>
          <a:xfrm>
            <a:off x="1968649" y="-1"/>
            <a:ext cx="9714156" cy="6893917"/>
          </a:xfrm>
          <a:prstGeom prst="rect">
            <a:avLst/>
          </a:prstGeom>
        </p:spPr>
      </p:pic>
    </p:spTree>
    <p:extLst>
      <p:ext uri="{BB962C8B-B14F-4D97-AF65-F5344CB8AC3E}">
        <p14:creationId xmlns:p14="http://schemas.microsoft.com/office/powerpoint/2010/main" val="398211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46" y="1347801"/>
            <a:ext cx="10058400" cy="4942738"/>
          </a:xfrm>
          <a:prstGeom prst="rect">
            <a:avLst/>
          </a:prstGeom>
        </p:spPr>
      </p:pic>
      <p:sp>
        <p:nvSpPr>
          <p:cNvPr id="3" name="TextBox 2"/>
          <p:cNvSpPr txBox="1"/>
          <p:nvPr/>
        </p:nvSpPr>
        <p:spPr>
          <a:xfrm>
            <a:off x="976746" y="529936"/>
            <a:ext cx="10058400" cy="923330"/>
          </a:xfrm>
          <a:prstGeom prst="rect">
            <a:avLst/>
          </a:prstGeom>
          <a:noFill/>
        </p:spPr>
        <p:txBody>
          <a:bodyPr wrap="square" rtlCol="0">
            <a:spAutoFit/>
          </a:bodyPr>
          <a:lstStyle/>
          <a:p>
            <a:r>
              <a:rPr lang="en-GB" dirty="0"/>
              <a:t>The </a:t>
            </a:r>
            <a:r>
              <a:rPr lang="en-GB" dirty="0" err="1"/>
              <a:t>Tas</a:t>
            </a:r>
            <a:r>
              <a:rPr lang="en-GB" dirty="0"/>
              <a:t> daylight engine is able to provide analysis for BREEAM and LEED daylight credits. It is also able to undertake all Right to Light calculations, including the import of 3D DWG cityscape models.</a:t>
            </a:r>
          </a:p>
          <a:p>
            <a:endParaRPr lang="en-GB" dirty="0"/>
          </a:p>
        </p:txBody>
      </p:sp>
    </p:spTree>
    <p:extLst>
      <p:ext uri="{BB962C8B-B14F-4D97-AF65-F5344CB8AC3E}">
        <p14:creationId xmlns:p14="http://schemas.microsoft.com/office/powerpoint/2010/main" val="2291387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2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28825" y="313459"/>
            <a:ext cx="10163175" cy="6210300"/>
          </a:xfrm>
          <a:prstGeom prst="rect">
            <a:avLst/>
          </a:prstGeom>
        </p:spPr>
      </p:pic>
      <p:sp>
        <p:nvSpPr>
          <p:cNvPr id="2" name="TextBox 1"/>
          <p:cNvSpPr txBox="1"/>
          <p:nvPr/>
        </p:nvSpPr>
        <p:spPr>
          <a:xfrm>
            <a:off x="290945" y="976745"/>
            <a:ext cx="1737880" cy="1754326"/>
          </a:xfrm>
          <a:prstGeom prst="rect">
            <a:avLst/>
          </a:prstGeom>
          <a:noFill/>
        </p:spPr>
        <p:txBody>
          <a:bodyPr wrap="square" rtlCol="0">
            <a:spAutoFit/>
          </a:bodyPr>
          <a:lstStyle/>
          <a:p>
            <a:r>
              <a:rPr lang="en-GB" dirty="0" smtClean="0"/>
              <a:t>This image shows the direct sunlight patches for 15.00 hours around the end of March</a:t>
            </a:r>
            <a:endParaRPr lang="en-GB" dirty="0"/>
          </a:p>
        </p:txBody>
      </p:sp>
    </p:spTree>
    <p:extLst>
      <p:ext uri="{BB962C8B-B14F-4D97-AF65-F5344CB8AC3E}">
        <p14:creationId xmlns:p14="http://schemas.microsoft.com/office/powerpoint/2010/main" val="121756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9580" y="197428"/>
            <a:ext cx="7677150" cy="6172200"/>
          </a:xfrm>
          <a:prstGeom prst="rect">
            <a:avLst/>
          </a:prstGeom>
        </p:spPr>
      </p:pic>
      <p:pic>
        <p:nvPicPr>
          <p:cNvPr id="3" name="Picture 2"/>
          <p:cNvPicPr>
            <a:picLocks noChangeAspect="1"/>
          </p:cNvPicPr>
          <p:nvPr/>
        </p:nvPicPr>
        <p:blipFill>
          <a:blip r:embed="rId3"/>
          <a:stretch>
            <a:fillRect/>
          </a:stretch>
        </p:blipFill>
        <p:spPr>
          <a:xfrm>
            <a:off x="1728355" y="4320020"/>
            <a:ext cx="2066925" cy="1800225"/>
          </a:xfrm>
          <a:prstGeom prst="rect">
            <a:avLst/>
          </a:prstGeom>
        </p:spPr>
      </p:pic>
      <p:sp>
        <p:nvSpPr>
          <p:cNvPr id="4" name="TextBox 3"/>
          <p:cNvSpPr txBox="1"/>
          <p:nvPr/>
        </p:nvSpPr>
        <p:spPr>
          <a:xfrm>
            <a:off x="706582" y="820882"/>
            <a:ext cx="2691245" cy="1200329"/>
          </a:xfrm>
          <a:prstGeom prst="rect">
            <a:avLst/>
          </a:prstGeom>
          <a:noFill/>
        </p:spPr>
        <p:txBody>
          <a:bodyPr wrap="square" rtlCol="0">
            <a:spAutoFit/>
          </a:bodyPr>
          <a:lstStyle/>
          <a:p>
            <a:r>
              <a:rPr lang="en-GB" dirty="0" smtClean="0"/>
              <a:t>For the same hour a clear sky daylight simulation shows the daylight lux level distribution</a:t>
            </a:r>
            <a:endParaRPr lang="en-GB" dirty="0"/>
          </a:p>
        </p:txBody>
      </p:sp>
    </p:spTree>
    <p:extLst>
      <p:ext uri="{BB962C8B-B14F-4D97-AF65-F5344CB8AC3E}">
        <p14:creationId xmlns:p14="http://schemas.microsoft.com/office/powerpoint/2010/main" val="269907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 y="4714875"/>
            <a:ext cx="2066925" cy="1800225"/>
          </a:xfrm>
          <a:prstGeom prst="rect">
            <a:avLst/>
          </a:prstGeom>
        </p:spPr>
      </p:pic>
      <p:pic>
        <p:nvPicPr>
          <p:cNvPr id="4" name="Picture 3"/>
          <p:cNvPicPr>
            <a:picLocks noChangeAspect="1"/>
          </p:cNvPicPr>
          <p:nvPr/>
        </p:nvPicPr>
        <p:blipFill>
          <a:blip r:embed="rId3"/>
          <a:stretch>
            <a:fillRect/>
          </a:stretch>
        </p:blipFill>
        <p:spPr>
          <a:xfrm>
            <a:off x="-127447" y="305672"/>
            <a:ext cx="13296900" cy="6286500"/>
          </a:xfrm>
          <a:prstGeom prst="rect">
            <a:avLst/>
          </a:prstGeom>
        </p:spPr>
      </p:pic>
      <p:sp>
        <p:nvSpPr>
          <p:cNvPr id="2" name="TextBox 1"/>
          <p:cNvSpPr txBox="1"/>
          <p:nvPr/>
        </p:nvSpPr>
        <p:spPr>
          <a:xfrm>
            <a:off x="36368" y="477982"/>
            <a:ext cx="2192482" cy="923330"/>
          </a:xfrm>
          <a:prstGeom prst="rect">
            <a:avLst/>
          </a:prstGeom>
          <a:noFill/>
        </p:spPr>
        <p:txBody>
          <a:bodyPr wrap="square" rtlCol="0">
            <a:spAutoFit/>
          </a:bodyPr>
          <a:lstStyle/>
          <a:p>
            <a:r>
              <a:rPr lang="en-GB" dirty="0" smtClean="0"/>
              <a:t>False colour daylight distribution for the same hour</a:t>
            </a:r>
            <a:endParaRPr lang="en-GB" dirty="0"/>
          </a:p>
        </p:txBody>
      </p:sp>
    </p:spTree>
    <p:extLst>
      <p:ext uri="{BB962C8B-B14F-4D97-AF65-F5344CB8AC3E}">
        <p14:creationId xmlns:p14="http://schemas.microsoft.com/office/powerpoint/2010/main" val="229118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459" y="1817983"/>
            <a:ext cx="10781347" cy="2872799"/>
          </a:xfrm>
          <a:prstGeom prst="rect">
            <a:avLst/>
          </a:prstGeom>
        </p:spPr>
      </p:pic>
      <p:sp>
        <p:nvSpPr>
          <p:cNvPr id="5" name="TextBox 4"/>
          <p:cNvSpPr txBox="1"/>
          <p:nvPr/>
        </p:nvSpPr>
        <p:spPr>
          <a:xfrm>
            <a:off x="852055" y="1122218"/>
            <a:ext cx="3740727" cy="369332"/>
          </a:xfrm>
          <a:prstGeom prst="rect">
            <a:avLst/>
          </a:prstGeom>
          <a:noFill/>
        </p:spPr>
        <p:txBody>
          <a:bodyPr wrap="square" rtlCol="0">
            <a:spAutoFit/>
          </a:bodyPr>
          <a:lstStyle/>
          <a:p>
            <a:r>
              <a:rPr lang="en-GB" dirty="0" smtClean="0"/>
              <a:t>A summary of the CBDM metrics</a:t>
            </a:r>
            <a:endParaRPr lang="en-GB" dirty="0"/>
          </a:p>
        </p:txBody>
      </p:sp>
    </p:spTree>
    <p:extLst>
      <p:ext uri="{BB962C8B-B14F-4D97-AF65-F5344CB8AC3E}">
        <p14:creationId xmlns:p14="http://schemas.microsoft.com/office/powerpoint/2010/main" val="767101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7101" y="1675966"/>
            <a:ext cx="9458325" cy="3609975"/>
          </a:xfrm>
          <a:prstGeom prst="rect">
            <a:avLst/>
          </a:prstGeom>
        </p:spPr>
      </p:pic>
      <p:sp>
        <p:nvSpPr>
          <p:cNvPr id="4" name="TextBox 3"/>
          <p:cNvSpPr txBox="1"/>
          <p:nvPr/>
        </p:nvSpPr>
        <p:spPr>
          <a:xfrm>
            <a:off x="494000" y="2834622"/>
            <a:ext cx="3007735" cy="2308324"/>
          </a:xfrm>
          <a:prstGeom prst="rect">
            <a:avLst/>
          </a:prstGeom>
          <a:noFill/>
        </p:spPr>
        <p:txBody>
          <a:bodyPr wrap="square" rtlCol="0">
            <a:spAutoFit/>
          </a:bodyPr>
          <a:lstStyle/>
          <a:p>
            <a:r>
              <a:rPr lang="en-GB" dirty="0" smtClean="0"/>
              <a:t>CBDM metrics show that the</a:t>
            </a:r>
          </a:p>
          <a:p>
            <a:r>
              <a:rPr lang="en-GB" dirty="0" err="1" smtClean="0"/>
              <a:t>UDIa</a:t>
            </a:r>
            <a:r>
              <a:rPr lang="en-GB" dirty="0" smtClean="0"/>
              <a:t> at 66% is below the acceptable level.</a:t>
            </a:r>
          </a:p>
          <a:p>
            <a:endParaRPr lang="en-GB" dirty="0"/>
          </a:p>
          <a:p>
            <a:r>
              <a:rPr lang="en-GB" dirty="0" smtClean="0"/>
              <a:t>The </a:t>
            </a:r>
            <a:r>
              <a:rPr lang="en-GB" dirty="0" err="1" smtClean="0"/>
              <a:t>UDIe</a:t>
            </a:r>
            <a:r>
              <a:rPr lang="en-GB" dirty="0" smtClean="0"/>
              <a:t> at 32% indicates that there could well be excessive glare for about a third of occupied hours.</a:t>
            </a:r>
            <a:endParaRPr lang="en-GB" dirty="0"/>
          </a:p>
        </p:txBody>
      </p:sp>
    </p:spTree>
    <p:extLst>
      <p:ext uri="{BB962C8B-B14F-4D97-AF65-F5344CB8AC3E}">
        <p14:creationId xmlns:p14="http://schemas.microsoft.com/office/powerpoint/2010/main" val="3786532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98988" y="299605"/>
            <a:ext cx="9734550" cy="6362700"/>
          </a:xfrm>
          <a:prstGeom prst="rect">
            <a:avLst/>
          </a:prstGeom>
        </p:spPr>
      </p:pic>
      <p:sp>
        <p:nvSpPr>
          <p:cNvPr id="2" name="TextBox 1"/>
          <p:cNvSpPr txBox="1"/>
          <p:nvPr/>
        </p:nvSpPr>
        <p:spPr>
          <a:xfrm>
            <a:off x="322118" y="1039091"/>
            <a:ext cx="1976870" cy="2031325"/>
          </a:xfrm>
          <a:prstGeom prst="rect">
            <a:avLst/>
          </a:prstGeom>
          <a:noFill/>
        </p:spPr>
        <p:txBody>
          <a:bodyPr wrap="square" rtlCol="0">
            <a:spAutoFit/>
          </a:bodyPr>
          <a:lstStyle/>
          <a:p>
            <a:r>
              <a:rPr lang="en-GB" dirty="0" smtClean="0"/>
              <a:t>The </a:t>
            </a:r>
            <a:r>
              <a:rPr lang="en-GB" dirty="0" err="1" smtClean="0"/>
              <a:t>UDIa</a:t>
            </a:r>
            <a:r>
              <a:rPr lang="en-GB" dirty="0" smtClean="0"/>
              <a:t> distribution over the working plane shows poor performance in the front third of the space. </a:t>
            </a:r>
            <a:endParaRPr lang="en-GB" dirty="0"/>
          </a:p>
        </p:txBody>
      </p:sp>
    </p:spTree>
    <p:extLst>
      <p:ext uri="{BB962C8B-B14F-4D97-AF65-F5344CB8AC3E}">
        <p14:creationId xmlns:p14="http://schemas.microsoft.com/office/powerpoint/2010/main" val="58926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4046" y="288348"/>
            <a:ext cx="9677400" cy="6343650"/>
          </a:xfrm>
          <a:prstGeom prst="rect">
            <a:avLst/>
          </a:prstGeom>
        </p:spPr>
      </p:pic>
      <p:sp>
        <p:nvSpPr>
          <p:cNvPr id="2" name="TextBox 1"/>
          <p:cNvSpPr txBox="1"/>
          <p:nvPr/>
        </p:nvSpPr>
        <p:spPr>
          <a:xfrm>
            <a:off x="550718" y="1059873"/>
            <a:ext cx="1683328" cy="1477328"/>
          </a:xfrm>
          <a:prstGeom prst="rect">
            <a:avLst/>
          </a:prstGeom>
          <a:noFill/>
        </p:spPr>
        <p:txBody>
          <a:bodyPr wrap="square" rtlCol="0">
            <a:spAutoFit/>
          </a:bodyPr>
          <a:lstStyle/>
          <a:p>
            <a:r>
              <a:rPr lang="en-GB" dirty="0" smtClean="0"/>
              <a:t>Again, the </a:t>
            </a:r>
            <a:r>
              <a:rPr lang="en-GB" dirty="0" err="1" smtClean="0"/>
              <a:t>UDIe</a:t>
            </a:r>
            <a:r>
              <a:rPr lang="en-GB" dirty="0" smtClean="0"/>
              <a:t> levels are excessive at the glazed end of the classroom</a:t>
            </a:r>
            <a:endParaRPr lang="en-GB" dirty="0"/>
          </a:p>
        </p:txBody>
      </p:sp>
      <p:sp>
        <p:nvSpPr>
          <p:cNvPr id="3" name="TextBox 2"/>
          <p:cNvSpPr txBox="1"/>
          <p:nvPr/>
        </p:nvSpPr>
        <p:spPr>
          <a:xfrm>
            <a:off x="550719" y="2919845"/>
            <a:ext cx="1683328" cy="3416320"/>
          </a:xfrm>
          <a:prstGeom prst="rect">
            <a:avLst/>
          </a:prstGeom>
          <a:noFill/>
        </p:spPr>
        <p:txBody>
          <a:bodyPr wrap="square" rtlCol="0">
            <a:spAutoFit/>
          </a:bodyPr>
          <a:lstStyle/>
          <a:p>
            <a:r>
              <a:rPr lang="en-GB" dirty="0" smtClean="0"/>
              <a:t>The glazing  configuration is meant to throw daylight to the back of the classroom, which is achieved, but at the expense of  performance closer to the windows.</a:t>
            </a:r>
            <a:endParaRPr lang="en-GB" dirty="0"/>
          </a:p>
        </p:txBody>
      </p:sp>
    </p:spTree>
    <p:extLst>
      <p:ext uri="{BB962C8B-B14F-4D97-AF65-F5344CB8AC3E}">
        <p14:creationId xmlns:p14="http://schemas.microsoft.com/office/powerpoint/2010/main" val="319636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737</Words>
  <Application>Microsoft Office PowerPoint</Application>
  <PresentationFormat>Widescreen</PresentationFormat>
  <Paragraphs>47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Tas Climate Based Daylight Modelling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Jones</dc:creator>
  <cp:lastModifiedBy>Alan Jones</cp:lastModifiedBy>
  <cp:revision>43</cp:revision>
  <dcterms:created xsi:type="dcterms:W3CDTF">2017-08-23T12:25:00Z</dcterms:created>
  <dcterms:modified xsi:type="dcterms:W3CDTF">2017-09-11T12:11:00Z</dcterms:modified>
</cp:coreProperties>
</file>